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1"/>
  </p:sldMasterIdLst>
  <p:notesMasterIdLst>
    <p:notesMasterId r:id="rId12"/>
  </p:notesMasterIdLst>
  <p:handoutMasterIdLst>
    <p:handoutMasterId r:id="rId13"/>
  </p:handoutMasterIdLst>
  <p:sldIdLst>
    <p:sldId id="256" r:id="rId2"/>
    <p:sldId id="257" r:id="rId3"/>
    <p:sldId id="258" r:id="rId4"/>
    <p:sldId id="268" r:id="rId5"/>
    <p:sldId id="270" r:id="rId6"/>
    <p:sldId id="269" r:id="rId7"/>
    <p:sldId id="275" r:id="rId8"/>
    <p:sldId id="271" r:id="rId9"/>
    <p:sldId id="276" r:id="rId10"/>
    <p:sldId id="272" r:id="rId1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6" y="0"/>
            <a:ext cx="2945659" cy="498135"/>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74" y="0"/>
            <a:ext cx="2945659" cy="498135"/>
          </a:xfrm>
          <a:prstGeom prst="rect">
            <a:avLst/>
          </a:prstGeom>
        </p:spPr>
        <p:txBody>
          <a:bodyPr vert="horz" lIns="91440" tIns="45720" rIns="91440" bIns="45720" rtlCol="1"/>
          <a:lstStyle>
            <a:lvl1pPr algn="l">
              <a:defRPr sz="1200"/>
            </a:lvl1pPr>
          </a:lstStyle>
          <a:p>
            <a:fld id="{8E4C532B-AF73-47E9-B73F-55AE358553E3}" type="datetimeFigureOut">
              <a:rPr lang="ar-SA" smtClean="0"/>
              <a:t>26/04/45</a:t>
            </a:fld>
            <a:endParaRPr lang="ar-SA"/>
          </a:p>
        </p:txBody>
      </p:sp>
      <p:sp>
        <p:nvSpPr>
          <p:cNvPr id="4" name="عنصر نائب للتذييل 3"/>
          <p:cNvSpPr>
            <a:spLocks noGrp="1"/>
          </p:cNvSpPr>
          <p:nvPr>
            <p:ph type="ftr" sz="quarter" idx="2"/>
          </p:nvPr>
        </p:nvSpPr>
        <p:spPr>
          <a:xfrm>
            <a:off x="3852016" y="9430091"/>
            <a:ext cx="2945659" cy="498134"/>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74" y="9430091"/>
            <a:ext cx="2945659" cy="498134"/>
          </a:xfrm>
          <a:prstGeom prst="rect">
            <a:avLst/>
          </a:prstGeom>
        </p:spPr>
        <p:txBody>
          <a:bodyPr vert="horz" lIns="91440" tIns="45720" rIns="91440" bIns="45720" rtlCol="1" anchor="b"/>
          <a:lstStyle>
            <a:lvl1pPr algn="l">
              <a:defRPr sz="1200"/>
            </a:lvl1pPr>
          </a:lstStyle>
          <a:p>
            <a:fld id="{E3520F39-8642-4B13-8969-19F444E0CA97}" type="slidenum">
              <a:rPr lang="ar-SA" smtClean="0"/>
              <a:t>‹#›</a:t>
            </a:fld>
            <a:endParaRPr lang="ar-SA"/>
          </a:p>
        </p:txBody>
      </p:sp>
    </p:spTree>
    <p:extLst>
      <p:ext uri="{BB962C8B-B14F-4D97-AF65-F5344CB8AC3E}">
        <p14:creationId xmlns:p14="http://schemas.microsoft.com/office/powerpoint/2010/main" val="21819431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6" y="0"/>
            <a:ext cx="2945659" cy="498135"/>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74" y="0"/>
            <a:ext cx="2945659" cy="498135"/>
          </a:xfrm>
          <a:prstGeom prst="rect">
            <a:avLst/>
          </a:prstGeom>
        </p:spPr>
        <p:txBody>
          <a:bodyPr vert="horz" lIns="91440" tIns="45720" rIns="91440" bIns="45720" rtlCol="1"/>
          <a:lstStyle>
            <a:lvl1pPr algn="l">
              <a:defRPr sz="1200"/>
            </a:lvl1pPr>
          </a:lstStyle>
          <a:p>
            <a:fld id="{D62A9F0C-FF62-47DD-A87F-34937B6A931E}" type="datetimeFigureOut">
              <a:rPr lang="ar-SA" smtClean="0"/>
              <a:t>26/04/45</a:t>
            </a:fld>
            <a:endParaRPr lang="ar-SA"/>
          </a:p>
        </p:txBody>
      </p:sp>
      <p:sp>
        <p:nvSpPr>
          <p:cNvPr id="4" name="عنصر نائب لصورة الشريحة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52016" y="9430091"/>
            <a:ext cx="2945659" cy="498134"/>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74" y="9430091"/>
            <a:ext cx="2945659" cy="498134"/>
          </a:xfrm>
          <a:prstGeom prst="rect">
            <a:avLst/>
          </a:prstGeom>
        </p:spPr>
        <p:txBody>
          <a:bodyPr vert="horz" lIns="91440" tIns="45720" rIns="91440" bIns="45720" rtlCol="1" anchor="b"/>
          <a:lstStyle>
            <a:lvl1pPr algn="l">
              <a:defRPr sz="1200"/>
            </a:lvl1pPr>
          </a:lstStyle>
          <a:p>
            <a:fld id="{DEB5F076-7E30-48CE-9836-224899D91049}" type="slidenum">
              <a:rPr lang="ar-SA" smtClean="0"/>
              <a:t>‹#›</a:t>
            </a:fld>
            <a:endParaRPr lang="ar-SA"/>
          </a:p>
        </p:txBody>
      </p:sp>
    </p:spTree>
    <p:extLst>
      <p:ext uri="{BB962C8B-B14F-4D97-AF65-F5344CB8AC3E}">
        <p14:creationId xmlns:p14="http://schemas.microsoft.com/office/powerpoint/2010/main" val="3809450205"/>
      </p:ext>
    </p:extLst>
  </p:cSld>
  <p:clrMap bg1="lt1" tx1="dk1" bg2="lt2" tx2="dk2" accent1="accent1" accent2="accent2" accent3="accent3" accent4="accent4" accent5="accent5" accent6="accent6" hlink="hlink" folHlink="folHlink"/>
  <p:hf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DEB5F076-7E30-48CE-9836-224899D91049}" type="slidenum">
              <a:rPr lang="ar-SA" smtClean="0"/>
              <a:t>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لرأس 5"/>
          <p:cNvSpPr>
            <a:spLocks noGrp="1"/>
          </p:cNvSpPr>
          <p:nvPr>
            <p:ph type="hdr" sz="quarter" idx="12"/>
          </p:nvPr>
        </p:nvSpPr>
        <p:spPr/>
        <p:txBody>
          <a:bodyPr/>
          <a:lstStyle/>
          <a:p>
            <a:endParaRPr lang="ar-SA"/>
          </a:p>
        </p:txBody>
      </p:sp>
    </p:spTree>
    <p:extLst>
      <p:ext uri="{BB962C8B-B14F-4D97-AF65-F5344CB8AC3E}">
        <p14:creationId xmlns:p14="http://schemas.microsoft.com/office/powerpoint/2010/main" val="3364934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23CCD2-7CDD-48EA-8EAC-CCAC3A2B5E67}" type="datetime1">
              <a:rPr lang="en-US" smtClean="0"/>
              <a:t>11/9/2023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107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BCA136D-FEF6-473D-840D-89AB34EF67A1}"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34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340BCE9-E19E-4240-9158-210E4631869D}"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954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7C9C0B8-A141-4692-887F-2BBDC0F2C622}"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049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BB1260C-8764-4AD8-BDAB-A1CBA02BF450}"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03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0F803F-2651-4E62-BB7F-F1844318B50A}" type="datetime1">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9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F38A7C-E7C6-4B62-A06E-80755A38D013}" type="datetime1">
              <a:rPr lang="en-US" smtClean="0"/>
              <a:t>11/9/2023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92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A0CD227-5D78-4ABB-91CF-16D79ED0A724}"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25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D52BB0C-FCC8-4C10-B7CD-6B367D09A8F5}"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0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623EB65-2E0B-422C-8162-E30C78966A86}"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124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D7D034D-D3FA-445B-8D8D-4A138D9DA37F}"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576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DDDA6EA-5604-42B4-9FD9-C9816F90FE80}"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62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D6C1BD3-FA32-4501-BE69-16B06AF14497}" type="datetime1">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380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2B8F57F-6BE1-44AD-8834-3F4BDCCC1A62}"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069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CE057-676B-4344-A310-7C8B329804DA}" type="datetime1">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850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E8AC62A-2435-4CC6-850B-CFC37DB19FF9}"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24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8ED94F2-224D-469A-B443-6D47C88D9C6C}"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62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085AE12-3276-4888-AC18-D44047CFA966}" type="datetime1">
              <a:rPr lang="en-US" smtClean="0"/>
              <a:t>11/9/2023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608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13600" y="2235028"/>
            <a:ext cx="4216400" cy="2390949"/>
          </a:xfrm>
        </p:spPr>
        <p:txBody>
          <a:bodyPr/>
          <a:lstStyle/>
          <a:p>
            <a:pPr algn="ctr"/>
            <a:r>
              <a:rPr lang="ar-SA" sz="6000" b="1" dirty="0" smtClean="0">
                <a:effectLst>
                  <a:outerShdw blurRad="38100" dist="38100" dir="2700000" algn="tl">
                    <a:srgbClr val="000000">
                      <a:alpha val="43137"/>
                    </a:srgbClr>
                  </a:outerShdw>
                </a:effectLst>
              </a:rPr>
              <a:t>رحلة النجاح</a:t>
            </a:r>
            <a:br>
              <a:rPr lang="ar-SA" sz="60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2007-2022</a:t>
            </a:r>
            <a:r>
              <a:rPr lang="ar-SA" sz="6000" b="1" dirty="0" smtClean="0">
                <a:effectLst>
                  <a:outerShdw blurRad="38100" dist="38100" dir="2700000" algn="tl">
                    <a:srgbClr val="000000">
                      <a:alpha val="43137"/>
                    </a:srgbClr>
                  </a:outerShdw>
                </a:effectLst>
              </a:rPr>
              <a:t> </a:t>
            </a:r>
            <a:endParaRPr lang="ar-SA" sz="6000" b="1" dirty="0">
              <a:effectLst>
                <a:outerShdw blurRad="38100" dist="38100" dir="2700000" algn="tl">
                  <a:srgbClr val="000000">
                    <a:alpha val="43137"/>
                  </a:srgbClr>
                </a:outerShdw>
              </a:effectLst>
            </a:endParaRP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159"/>
            <a:ext cx="6667500" cy="5946689"/>
          </a:xfrm>
          <a:prstGeom prst="rect">
            <a:avLst/>
          </a:prstGeom>
        </p:spPr>
      </p:pic>
    </p:spTree>
    <p:extLst>
      <p:ext uri="{BB962C8B-B14F-4D97-AF65-F5344CB8AC3E}">
        <p14:creationId xmlns:p14="http://schemas.microsoft.com/office/powerpoint/2010/main" val="75039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6881" y="4543216"/>
            <a:ext cx="8825659" cy="1692484"/>
          </a:xfrm>
        </p:spPr>
        <p:txBody>
          <a:bodyPr>
            <a:normAutofit/>
          </a:bodyPr>
          <a:lstStyle/>
          <a:p>
            <a:pPr algn="ctr"/>
            <a:r>
              <a:rPr lang="ar-SA" dirty="0" smtClean="0">
                <a:solidFill>
                  <a:schemeClr val="bg1"/>
                </a:solidFill>
              </a:rPr>
              <a:t>شركة </a:t>
            </a:r>
            <a:r>
              <a:rPr lang="ar-SA" dirty="0">
                <a:solidFill>
                  <a:schemeClr val="bg1"/>
                </a:solidFill>
              </a:rPr>
              <a:t>الناقل المعتمد</a:t>
            </a:r>
            <a:br>
              <a:rPr lang="ar-SA" dirty="0">
                <a:solidFill>
                  <a:schemeClr val="bg1"/>
                </a:solidFill>
              </a:rPr>
            </a:br>
            <a:r>
              <a:rPr lang="ar-SA" dirty="0">
                <a:solidFill>
                  <a:schemeClr val="bg1"/>
                </a:solidFill>
              </a:rPr>
              <a:t>الرياض - حي الملز - تقاطع صلاح الدين الأيوبي مع الظهران</a:t>
            </a:r>
            <a:br>
              <a:rPr lang="ar-SA" dirty="0">
                <a:solidFill>
                  <a:schemeClr val="bg1"/>
                </a:solidFill>
              </a:rPr>
            </a:br>
            <a:r>
              <a:rPr lang="ar-SA" dirty="0">
                <a:solidFill>
                  <a:schemeClr val="bg1"/>
                </a:solidFill>
              </a:rPr>
              <a:t>هاتف : 0114726280 </a:t>
            </a:r>
            <a:r>
              <a:rPr lang="ar-SA" dirty="0" smtClean="0">
                <a:solidFill>
                  <a:schemeClr val="bg1"/>
                </a:solidFill>
              </a:rPr>
              <a:t>تحويلة </a:t>
            </a:r>
            <a:r>
              <a:rPr lang="ar-SA" dirty="0">
                <a:solidFill>
                  <a:schemeClr val="bg1"/>
                </a:solidFill>
              </a:rPr>
              <a:t>رقم : ( </a:t>
            </a:r>
            <a:r>
              <a:rPr lang="ar-SA" dirty="0" smtClean="0">
                <a:solidFill>
                  <a:schemeClr val="bg1"/>
                </a:solidFill>
              </a:rPr>
              <a:t>105 )</a:t>
            </a:r>
            <a:br>
              <a:rPr lang="ar-SA" dirty="0" smtClean="0">
                <a:solidFill>
                  <a:schemeClr val="bg1"/>
                </a:solidFill>
              </a:rPr>
            </a:br>
            <a:r>
              <a:rPr lang="en-US" dirty="0" smtClean="0">
                <a:solidFill>
                  <a:schemeClr val="bg1"/>
                </a:solidFill>
              </a:rPr>
              <a:t>alnaqelalmotamd@gmail.com</a:t>
            </a:r>
            <a:endParaRPr lang="ar-SA" dirty="0">
              <a:solidFill>
                <a:schemeClr val="bg1"/>
              </a:solidFill>
            </a:endParaRPr>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صورة 6"/>
          <p:cNvPicPr/>
          <p:nvPr/>
        </p:nvPicPr>
        <p:blipFill rotWithShape="1">
          <a:blip r:embed="rId2"/>
          <a:srcRect l="18903" t="27975" r="23438" b="17179"/>
          <a:stretch/>
        </p:blipFill>
        <p:spPr bwMode="auto">
          <a:xfrm>
            <a:off x="3916520" y="295729"/>
            <a:ext cx="4046380" cy="2831854"/>
          </a:xfrm>
          <a:prstGeom prst="rect">
            <a:avLst/>
          </a:prstGeom>
          <a:ln>
            <a:noFill/>
          </a:ln>
          <a:extLst>
            <a:ext uri="{53640926-AAD7-44D8-BBD7-CCE9431645EC}">
              <a14:shadowObscured xmlns:a14="http://schemas.microsoft.com/office/drawing/2010/main"/>
            </a:ext>
          </a:extLst>
        </p:spPr>
      </p:pic>
      <p:sp>
        <p:nvSpPr>
          <p:cNvPr id="8" name="عنوان 1"/>
          <p:cNvSpPr txBox="1">
            <a:spLocks/>
          </p:cNvSpPr>
          <p:nvPr/>
        </p:nvSpPr>
        <p:spPr bwMode="gray">
          <a:xfrm>
            <a:off x="1526880" y="3127583"/>
            <a:ext cx="8825659" cy="520700"/>
          </a:xfrm>
          <a:prstGeom prst="rect">
            <a:avLst/>
          </a:prstGeom>
        </p:spPr>
        <p:txBody>
          <a:bodyPr vert="horz" lIns="91440" tIns="45720" rIns="91440" bIns="45720" rtlCol="0" anchor="b">
            <a:normAutofit/>
          </a:bodyPr>
          <a:lstStyle>
            <a:lvl1pPr algn="l" defTabSz="457200" rtl="1" eaLnBrk="1" latinLnBrk="0" hangingPunct="1">
              <a:spcBef>
                <a:spcPct val="0"/>
              </a:spcBef>
              <a:buNone/>
              <a:defRPr sz="24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smtClean="0">
                <a:solidFill>
                  <a:schemeClr val="accent2">
                    <a:lumMod val="50000"/>
                  </a:schemeClr>
                </a:solidFill>
                <a:effectLst>
                  <a:outerShdw blurRad="38100" dist="38100" dir="2700000" algn="tl">
                    <a:srgbClr val="000000">
                      <a:alpha val="43137"/>
                    </a:srgbClr>
                  </a:outerShdw>
                </a:effectLst>
              </a:rPr>
              <a:t>للاتصال :0552207588</a:t>
            </a:r>
            <a:endParaRPr lang="ar-SA" b="1" dirty="0">
              <a:solidFill>
                <a:schemeClr val="accent2">
                  <a:lumMod val="50000"/>
                </a:schemeClr>
              </a:solidFill>
              <a:effectLst>
                <a:outerShdw blurRad="38100" dist="38100" dir="2700000" algn="tl">
                  <a:srgbClr val="000000">
                    <a:alpha val="43137"/>
                  </a:srgbClr>
                </a:outerShdw>
              </a:effectLst>
            </a:endParaRPr>
          </a:p>
        </p:txBody>
      </p:sp>
      <p:sp>
        <p:nvSpPr>
          <p:cNvPr id="9" name="عنوان 1"/>
          <p:cNvSpPr txBox="1">
            <a:spLocks/>
          </p:cNvSpPr>
          <p:nvPr/>
        </p:nvSpPr>
        <p:spPr bwMode="gray">
          <a:xfrm>
            <a:off x="1526879" y="3762166"/>
            <a:ext cx="8825659" cy="520700"/>
          </a:xfrm>
          <a:prstGeom prst="rect">
            <a:avLst/>
          </a:prstGeom>
        </p:spPr>
        <p:txBody>
          <a:bodyPr vert="horz" lIns="91440" tIns="45720" rIns="91440" bIns="45720" rtlCol="0" anchor="b">
            <a:normAutofit/>
          </a:bodyPr>
          <a:lstStyle>
            <a:lvl1pPr algn="l" defTabSz="457200" rtl="1" eaLnBrk="1" latinLnBrk="0" hangingPunct="1">
              <a:spcBef>
                <a:spcPct val="0"/>
              </a:spcBef>
              <a:buNone/>
              <a:defRPr sz="24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smtClean="0">
                <a:solidFill>
                  <a:schemeClr val="accent2">
                    <a:lumMod val="50000"/>
                  </a:schemeClr>
                </a:solidFill>
                <a:effectLst>
                  <a:outerShdw blurRad="38100" dist="38100" dir="2700000" algn="tl">
                    <a:srgbClr val="000000">
                      <a:alpha val="43137"/>
                    </a:srgbClr>
                  </a:outerShdw>
                </a:effectLst>
              </a:rPr>
              <a:t>كن أحد الشركاء المميزين معنا ...</a:t>
            </a:r>
            <a:endParaRPr lang="ar-SA"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66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4955" y="867832"/>
            <a:ext cx="3860259" cy="719668"/>
          </a:xfrm>
        </p:spPr>
        <p:txBody>
          <a:bodyPr/>
          <a:lstStyle/>
          <a:p>
            <a:pPr algn="ctr"/>
            <a:r>
              <a:rPr lang="ar-SA" dirty="0" smtClean="0"/>
              <a:t>من نحن</a:t>
            </a:r>
            <a:endParaRPr lang="ar-SA" dirty="0"/>
          </a:p>
        </p:txBody>
      </p:sp>
      <p:sp>
        <p:nvSpPr>
          <p:cNvPr id="3" name="عنصر نائب للمحتوى 2"/>
          <p:cNvSpPr>
            <a:spLocks noGrp="1"/>
          </p:cNvSpPr>
          <p:nvPr>
            <p:ph type="body" sz="half" idx="2"/>
          </p:nvPr>
        </p:nvSpPr>
        <p:spPr>
          <a:xfrm>
            <a:off x="949422" y="1727200"/>
            <a:ext cx="4270278" cy="4279900"/>
          </a:xfrm>
        </p:spPr>
        <p:txBody>
          <a:bodyPr>
            <a:normAutofit/>
          </a:bodyPr>
          <a:lstStyle/>
          <a:p>
            <a:pPr algn="just"/>
            <a:r>
              <a:rPr lang="ar-JO" sz="2000" b="1" dirty="0" smtClean="0">
                <a:solidFill>
                  <a:schemeClr val="bg1"/>
                </a:solidFill>
                <a:effectLst>
                  <a:outerShdw blurRad="38100" dist="38100" dir="2700000" algn="tl">
                    <a:srgbClr val="000000">
                      <a:alpha val="43137"/>
                    </a:srgbClr>
                  </a:outerShdw>
                </a:effectLst>
              </a:rPr>
              <a:t>شركة </a:t>
            </a:r>
            <a:r>
              <a:rPr lang="ar-JO" sz="2000" b="1" dirty="0">
                <a:solidFill>
                  <a:schemeClr val="bg1"/>
                </a:solidFill>
                <a:effectLst>
                  <a:outerShdw blurRad="38100" dist="38100" dir="2700000" algn="tl">
                    <a:srgbClr val="000000">
                      <a:alpha val="43137"/>
                    </a:srgbClr>
                  </a:outerShdw>
                </a:effectLst>
              </a:rPr>
              <a:t>الناقل المعتمد هي إحدى الشركات السعودية الرائدة في خدمات </a:t>
            </a:r>
            <a:r>
              <a:rPr lang="ar-SA" sz="2000" b="1" dirty="0" smtClean="0">
                <a:solidFill>
                  <a:schemeClr val="bg1"/>
                </a:solidFill>
                <a:effectLst>
                  <a:outerShdw blurRad="38100" dist="38100" dir="2700000" algn="tl">
                    <a:srgbClr val="000000">
                      <a:alpha val="43137"/>
                    </a:srgbClr>
                  </a:outerShdw>
                </a:effectLst>
              </a:rPr>
              <a:t>النقل و</a:t>
            </a:r>
            <a:r>
              <a:rPr lang="ar-JO" sz="2000" b="1" dirty="0" smtClean="0">
                <a:solidFill>
                  <a:schemeClr val="bg1"/>
                </a:solidFill>
                <a:effectLst>
                  <a:outerShdw blurRad="38100" dist="38100" dir="2700000" algn="tl">
                    <a:srgbClr val="000000">
                      <a:alpha val="43137"/>
                    </a:srgbClr>
                  </a:outerShdw>
                </a:effectLst>
              </a:rPr>
              <a:t>تأجير </a:t>
            </a:r>
            <a:r>
              <a:rPr lang="ar-JO" sz="2000" b="1" dirty="0">
                <a:solidFill>
                  <a:schemeClr val="bg1"/>
                </a:solidFill>
                <a:effectLst>
                  <a:outerShdw blurRad="38100" dist="38100" dir="2700000" algn="tl">
                    <a:srgbClr val="000000">
                      <a:alpha val="43137"/>
                    </a:srgbClr>
                  </a:outerShdw>
                </a:effectLst>
              </a:rPr>
              <a:t>الحافلات, حيث </a:t>
            </a:r>
            <a:r>
              <a:rPr lang="ar-JO" sz="2000" b="1" dirty="0" smtClean="0">
                <a:solidFill>
                  <a:schemeClr val="bg1"/>
                </a:solidFill>
                <a:effectLst>
                  <a:outerShdw blurRad="38100" dist="38100" dir="2700000" algn="tl">
                    <a:srgbClr val="000000">
                      <a:alpha val="43137"/>
                    </a:srgbClr>
                  </a:outerShdw>
                </a:effectLst>
              </a:rPr>
              <a:t>انطلق</a:t>
            </a:r>
            <a:r>
              <a:rPr lang="ar-SA" sz="2000" b="1" dirty="0">
                <a:solidFill>
                  <a:schemeClr val="bg1"/>
                </a:solidFill>
                <a:effectLst>
                  <a:outerShdw blurRad="38100" dist="38100" dir="2700000" algn="tl">
                    <a:srgbClr val="000000">
                      <a:alpha val="43137"/>
                    </a:srgbClr>
                  </a:outerShdw>
                </a:effectLst>
              </a:rPr>
              <a:t>ت</a:t>
            </a:r>
            <a:r>
              <a:rPr lang="ar-JO" sz="2000" b="1" dirty="0" smtClean="0">
                <a:solidFill>
                  <a:schemeClr val="bg1"/>
                </a:solidFill>
                <a:effectLst>
                  <a:outerShdw blurRad="38100" dist="38100" dir="2700000" algn="tl">
                    <a:srgbClr val="000000">
                      <a:alpha val="43137"/>
                    </a:srgbClr>
                  </a:outerShdw>
                </a:effectLst>
              </a:rPr>
              <a:t> </a:t>
            </a:r>
            <a:r>
              <a:rPr lang="ar-JO" sz="2000" b="1" dirty="0">
                <a:solidFill>
                  <a:schemeClr val="bg1"/>
                </a:solidFill>
                <a:effectLst>
                  <a:outerShdw blurRad="38100" dist="38100" dir="2700000" algn="tl">
                    <a:srgbClr val="000000">
                      <a:alpha val="43137"/>
                    </a:srgbClr>
                  </a:outerShdw>
                </a:effectLst>
              </a:rPr>
              <a:t>في عام 2007م كمؤسسة متخصصة في النقل المدرسي والجامعي، وفي عام 2010م توسعنا في خدماتنا لتشمل بقية </a:t>
            </a:r>
            <a:r>
              <a:rPr lang="ar-JO" sz="2000" b="1" dirty="0" smtClean="0">
                <a:solidFill>
                  <a:schemeClr val="bg1"/>
                </a:solidFill>
                <a:effectLst>
                  <a:outerShdw blurRad="38100" dist="38100" dir="2700000" algn="tl">
                    <a:srgbClr val="000000">
                      <a:alpha val="43137"/>
                    </a:srgbClr>
                  </a:outerShdw>
                </a:effectLst>
              </a:rPr>
              <a:t>القطاعات. </a:t>
            </a:r>
            <a:endParaRPr lang="ar-SA" sz="2000" b="1" dirty="0" smtClean="0">
              <a:solidFill>
                <a:schemeClr val="bg1"/>
              </a:solidFill>
              <a:effectLst>
                <a:outerShdw blurRad="38100" dist="38100" dir="2700000" algn="tl">
                  <a:srgbClr val="000000">
                    <a:alpha val="43137"/>
                  </a:srgbClr>
                </a:outerShdw>
              </a:effectLst>
            </a:endParaRPr>
          </a:p>
          <a:p>
            <a:pPr algn="just"/>
            <a:r>
              <a:rPr lang="ar-JO" sz="2000" b="1" dirty="0" smtClean="0">
                <a:solidFill>
                  <a:schemeClr val="bg1"/>
                </a:solidFill>
                <a:effectLst>
                  <a:outerShdw blurRad="38100" dist="38100" dir="2700000" algn="tl">
                    <a:srgbClr val="000000">
                      <a:alpha val="43137"/>
                    </a:srgbClr>
                  </a:outerShdw>
                </a:effectLst>
              </a:rPr>
              <a:t>و تمكنا </a:t>
            </a:r>
            <a:r>
              <a:rPr lang="ar-JO" sz="2000" b="1" dirty="0">
                <a:solidFill>
                  <a:schemeClr val="bg1"/>
                </a:solidFill>
                <a:effectLst>
                  <a:outerShdw blurRad="38100" dist="38100" dir="2700000" algn="tl">
                    <a:srgbClr val="000000">
                      <a:alpha val="43137"/>
                    </a:srgbClr>
                  </a:outerShdw>
                </a:effectLst>
              </a:rPr>
              <a:t>من تقديم خدماتنا </a:t>
            </a:r>
            <a:r>
              <a:rPr lang="ar-SA" sz="2000" b="1" dirty="0" smtClean="0">
                <a:solidFill>
                  <a:schemeClr val="bg1"/>
                </a:solidFill>
                <a:effectLst>
                  <a:outerShdw blurRad="38100" dist="38100" dir="2700000" algn="tl">
                    <a:srgbClr val="000000">
                      <a:alpha val="43137"/>
                    </a:srgbClr>
                  </a:outerShdw>
                </a:effectLst>
              </a:rPr>
              <a:t>لكافة القطاعات </a:t>
            </a:r>
            <a:r>
              <a:rPr lang="ar-JO" sz="2000" b="1" dirty="0" smtClean="0">
                <a:solidFill>
                  <a:schemeClr val="bg1"/>
                </a:solidFill>
                <a:effectLst>
                  <a:outerShdw blurRad="38100" dist="38100" dir="2700000" algn="tl">
                    <a:srgbClr val="000000">
                      <a:alpha val="43137"/>
                    </a:srgbClr>
                  </a:outerShdw>
                </a:effectLst>
              </a:rPr>
              <a:t>بمهنية </a:t>
            </a:r>
            <a:r>
              <a:rPr lang="ar-JO" sz="2000" b="1" dirty="0">
                <a:solidFill>
                  <a:schemeClr val="bg1"/>
                </a:solidFill>
                <a:effectLst>
                  <a:outerShdw blurRad="38100" dist="38100" dir="2700000" algn="tl">
                    <a:srgbClr val="000000">
                      <a:alpha val="43137"/>
                    </a:srgbClr>
                  </a:outerShdw>
                </a:effectLst>
              </a:rPr>
              <a:t>وكفاءة عالية. </a:t>
            </a:r>
            <a:endParaRPr lang="ar-SA" sz="2000" b="1" dirty="0" smtClean="0">
              <a:solidFill>
                <a:schemeClr val="bg1"/>
              </a:solidFill>
              <a:effectLst>
                <a:outerShdw blurRad="38100" dist="38100" dir="2700000" algn="tl">
                  <a:srgbClr val="000000">
                    <a:alpha val="43137"/>
                  </a:srgbClr>
                </a:outerShdw>
              </a:effectLst>
            </a:endParaRPr>
          </a:p>
          <a:p>
            <a:pPr algn="just"/>
            <a:r>
              <a:rPr lang="ar-JO" sz="2000" b="1" dirty="0" smtClean="0">
                <a:solidFill>
                  <a:schemeClr val="bg1"/>
                </a:solidFill>
                <a:effectLst>
                  <a:outerShdw blurRad="38100" dist="38100" dir="2700000" algn="tl">
                    <a:srgbClr val="000000">
                      <a:alpha val="43137"/>
                    </a:srgbClr>
                  </a:outerShdw>
                </a:effectLst>
              </a:rPr>
              <a:t>إن فريق </a:t>
            </a:r>
            <a:r>
              <a:rPr lang="ar-JO" sz="2000" b="1" dirty="0">
                <a:solidFill>
                  <a:schemeClr val="bg1"/>
                </a:solidFill>
                <a:effectLst>
                  <a:outerShdw blurRad="38100" dist="38100" dir="2700000" algn="tl">
                    <a:srgbClr val="000000">
                      <a:alpha val="43137"/>
                    </a:srgbClr>
                  </a:outerShdw>
                </a:effectLst>
              </a:rPr>
              <a:t>العمل لدينا </a:t>
            </a:r>
            <a:r>
              <a:rPr lang="ar-SA" sz="2000" b="1" dirty="0" smtClean="0">
                <a:solidFill>
                  <a:schemeClr val="bg1"/>
                </a:solidFill>
                <a:effectLst>
                  <a:outerShdw blurRad="38100" dist="38100" dir="2700000" algn="tl">
                    <a:srgbClr val="000000">
                      <a:alpha val="43137"/>
                    </a:srgbClr>
                  </a:outerShdw>
                </a:effectLst>
              </a:rPr>
              <a:t>ي</a:t>
            </a:r>
            <a:r>
              <a:rPr lang="ar-JO" sz="2000" b="1" dirty="0" smtClean="0">
                <a:solidFill>
                  <a:schemeClr val="bg1"/>
                </a:solidFill>
                <a:effectLst>
                  <a:outerShdw blurRad="38100" dist="38100" dir="2700000" algn="tl">
                    <a:srgbClr val="000000">
                      <a:alpha val="43137"/>
                    </a:srgbClr>
                  </a:outerShdw>
                </a:effectLst>
              </a:rPr>
              <a:t>تألف </a:t>
            </a:r>
            <a:r>
              <a:rPr lang="ar-JO" sz="2000" b="1" dirty="0">
                <a:solidFill>
                  <a:schemeClr val="bg1"/>
                </a:solidFill>
                <a:effectLst>
                  <a:outerShdw blurRad="38100" dist="38100" dir="2700000" algn="tl">
                    <a:srgbClr val="000000">
                      <a:alpha val="43137"/>
                    </a:srgbClr>
                  </a:outerShdw>
                </a:effectLst>
              </a:rPr>
              <a:t>من مجموعة من المهنيين ذوي الخبرة العالية والكفاءة المهنية في </a:t>
            </a:r>
            <a:r>
              <a:rPr lang="ar-SA" sz="2000" b="1" dirty="0" smtClean="0">
                <a:solidFill>
                  <a:schemeClr val="bg1"/>
                </a:solidFill>
                <a:effectLst>
                  <a:outerShdw blurRad="38100" dist="38100" dir="2700000" algn="tl">
                    <a:srgbClr val="000000">
                      <a:alpha val="43137"/>
                    </a:srgbClr>
                  </a:outerShdw>
                </a:effectLst>
              </a:rPr>
              <a:t>تقديم </a:t>
            </a:r>
            <a:r>
              <a:rPr lang="ar-JO" sz="2000" b="1" dirty="0">
                <a:solidFill>
                  <a:schemeClr val="bg1"/>
                </a:solidFill>
                <a:effectLst>
                  <a:outerShdw blurRad="38100" dist="38100" dir="2700000" algn="tl">
                    <a:srgbClr val="000000">
                      <a:alpha val="43137"/>
                    </a:srgbClr>
                  </a:outerShdw>
                </a:effectLst>
              </a:rPr>
              <a:t>خدمات </a:t>
            </a:r>
            <a:r>
              <a:rPr lang="ar-JO" sz="2000" b="1" dirty="0" smtClean="0">
                <a:solidFill>
                  <a:schemeClr val="bg1"/>
                </a:solidFill>
                <a:effectLst>
                  <a:outerShdw blurRad="38100" dist="38100" dir="2700000" algn="tl">
                    <a:srgbClr val="000000">
                      <a:alpha val="43137"/>
                    </a:srgbClr>
                  </a:outerShdw>
                </a:effectLst>
              </a:rPr>
              <a:t>النقل</a:t>
            </a:r>
            <a:r>
              <a:rPr lang="ar-SA" sz="2000" b="1" dirty="0" smtClean="0">
                <a:solidFill>
                  <a:schemeClr val="bg1"/>
                </a:solidFill>
                <a:effectLst>
                  <a:outerShdw blurRad="38100" dist="38100" dir="2700000" algn="tl">
                    <a:srgbClr val="000000">
                      <a:alpha val="43137"/>
                    </a:srgbClr>
                  </a:outerShdw>
                </a:effectLst>
              </a:rPr>
              <a:t> والتأجير</a:t>
            </a:r>
            <a:r>
              <a:rPr lang="ar-JO" sz="2000" b="1" dirty="0" smtClean="0">
                <a:solidFill>
                  <a:schemeClr val="bg1"/>
                </a:solidFill>
                <a:effectLst>
                  <a:outerShdw blurRad="38100" dist="38100" dir="2700000" algn="tl">
                    <a:srgbClr val="000000">
                      <a:alpha val="43137"/>
                    </a:srgbClr>
                  </a:outerShdw>
                </a:effectLst>
              </a:rPr>
              <a:t>؛. </a:t>
            </a:r>
            <a:endParaRPr lang="ar-SA" sz="2000" b="1" dirty="0" smtClean="0">
              <a:solidFill>
                <a:schemeClr val="bg1"/>
              </a:solidFill>
              <a:effectLst>
                <a:outerShdw blurRad="38100" dist="38100" dir="2700000" algn="tl">
                  <a:srgbClr val="000000">
                    <a:alpha val="43137"/>
                  </a:srgbClr>
                </a:outerShdw>
              </a:effectLst>
            </a:endParaRPr>
          </a:p>
          <a:p>
            <a:pPr algn="just"/>
            <a:r>
              <a:rPr lang="ar-JO" sz="2000" b="1" dirty="0" smtClean="0">
                <a:solidFill>
                  <a:schemeClr val="bg1"/>
                </a:solidFill>
                <a:effectLst>
                  <a:outerShdw blurRad="38100" dist="38100" dir="2700000" algn="tl">
                    <a:srgbClr val="000000">
                      <a:alpha val="43137"/>
                    </a:srgbClr>
                  </a:outerShdw>
                </a:effectLst>
              </a:rPr>
              <a:t>و</a:t>
            </a:r>
            <a:r>
              <a:rPr lang="ar-SA" sz="2000" b="1" dirty="0" smtClean="0">
                <a:solidFill>
                  <a:schemeClr val="bg1"/>
                </a:solidFill>
                <a:effectLst>
                  <a:outerShdw blurRad="38100" dist="38100" dir="2700000" algn="tl">
                    <a:srgbClr val="000000">
                      <a:alpha val="43137"/>
                    </a:srgbClr>
                  </a:outerShdw>
                </a:effectLst>
              </a:rPr>
              <a:t>ت</a:t>
            </a:r>
            <a:r>
              <a:rPr lang="ar-JO" sz="2000" b="1" dirty="0" smtClean="0">
                <a:solidFill>
                  <a:schemeClr val="bg1"/>
                </a:solidFill>
                <a:effectLst>
                  <a:outerShdw blurRad="38100" dist="38100" dir="2700000" algn="tl">
                    <a:srgbClr val="000000">
                      <a:alpha val="43137"/>
                    </a:srgbClr>
                  </a:outerShdw>
                </a:effectLst>
              </a:rPr>
              <a:t>ستمد </a:t>
            </a:r>
            <a:r>
              <a:rPr lang="ar-SA" sz="2000" b="1" dirty="0" smtClean="0">
                <a:solidFill>
                  <a:schemeClr val="bg1"/>
                </a:solidFill>
                <a:effectLst>
                  <a:outerShdw blurRad="38100" dist="38100" dir="2700000" algn="tl">
                    <a:srgbClr val="000000">
                      <a:alpha val="43137"/>
                    </a:srgbClr>
                  </a:outerShdw>
                </a:effectLst>
              </a:rPr>
              <a:t>شركة الناقل المعتمد </a:t>
            </a:r>
            <a:r>
              <a:rPr lang="ar-JO" sz="2000" b="1" dirty="0" smtClean="0">
                <a:solidFill>
                  <a:schemeClr val="bg1"/>
                </a:solidFill>
                <a:effectLst>
                  <a:outerShdw blurRad="38100" dist="38100" dir="2700000" algn="tl">
                    <a:srgbClr val="000000">
                      <a:alpha val="43137"/>
                    </a:srgbClr>
                  </a:outerShdw>
                </a:effectLst>
              </a:rPr>
              <a:t>قوت</a:t>
            </a:r>
            <a:r>
              <a:rPr lang="ar-SA" sz="2000" b="1" dirty="0">
                <a:solidFill>
                  <a:schemeClr val="bg1"/>
                </a:solidFill>
                <a:effectLst>
                  <a:outerShdw blurRad="38100" dist="38100" dir="2700000" algn="tl">
                    <a:srgbClr val="000000">
                      <a:alpha val="43137"/>
                    </a:srgbClr>
                  </a:outerShdw>
                </a:effectLst>
              </a:rPr>
              <a:t>ه</a:t>
            </a:r>
            <a:r>
              <a:rPr lang="ar-JO" sz="2000" b="1" dirty="0" smtClean="0">
                <a:solidFill>
                  <a:schemeClr val="bg1"/>
                </a:solidFill>
                <a:effectLst>
                  <a:outerShdw blurRad="38100" dist="38100" dir="2700000" algn="tl">
                    <a:srgbClr val="000000">
                      <a:alpha val="43137"/>
                    </a:srgbClr>
                  </a:outerShdw>
                </a:effectLst>
              </a:rPr>
              <a:t>ا </a:t>
            </a:r>
            <a:r>
              <a:rPr lang="ar-JO" sz="2000" b="1" dirty="0">
                <a:solidFill>
                  <a:schemeClr val="bg1"/>
                </a:solidFill>
                <a:effectLst>
                  <a:outerShdw blurRad="38100" dist="38100" dir="2700000" algn="tl">
                    <a:srgbClr val="000000">
                      <a:alpha val="43137"/>
                    </a:srgbClr>
                  </a:outerShdw>
                </a:effectLst>
              </a:rPr>
              <a:t>من ثقة </a:t>
            </a:r>
            <a:r>
              <a:rPr lang="ar-JO" sz="2000" b="1" dirty="0" err="1" smtClean="0">
                <a:solidFill>
                  <a:schemeClr val="bg1"/>
                </a:solidFill>
                <a:effectLst>
                  <a:outerShdw blurRad="38100" dist="38100" dir="2700000" algn="tl">
                    <a:srgbClr val="000000">
                      <a:alpha val="43137"/>
                    </a:srgbClr>
                  </a:outerShdw>
                </a:effectLst>
              </a:rPr>
              <a:t>عملائ</a:t>
            </a:r>
            <a:r>
              <a:rPr lang="ar-SA" sz="2000" b="1" dirty="0" smtClean="0">
                <a:solidFill>
                  <a:schemeClr val="bg1"/>
                </a:solidFill>
                <a:effectLst>
                  <a:outerShdw blurRad="38100" dist="38100" dir="2700000" algn="tl">
                    <a:srgbClr val="000000">
                      <a:alpha val="43137"/>
                    </a:srgbClr>
                  </a:outerShdw>
                </a:effectLst>
              </a:rPr>
              <a:t>ه</a:t>
            </a:r>
            <a:r>
              <a:rPr lang="ar-JO" sz="2000" b="1" dirty="0" smtClean="0">
                <a:solidFill>
                  <a:schemeClr val="bg1"/>
                </a:solidFill>
                <a:effectLst>
                  <a:outerShdw blurRad="38100" dist="38100" dir="2700000" algn="tl">
                    <a:srgbClr val="000000">
                      <a:alpha val="43137"/>
                    </a:srgbClr>
                  </a:outerShdw>
                </a:effectLst>
              </a:rPr>
              <a:t>ا ب</a:t>
            </a:r>
            <a:r>
              <a:rPr lang="ar-SA" sz="2000" b="1" dirty="0" smtClean="0">
                <a:solidFill>
                  <a:schemeClr val="bg1"/>
                </a:solidFill>
                <a:effectLst>
                  <a:outerShdw blurRad="38100" dist="38100" dir="2700000" algn="tl">
                    <a:srgbClr val="000000">
                      <a:alpha val="43137"/>
                    </a:srgbClr>
                  </a:outerShdw>
                </a:effectLst>
              </a:rPr>
              <a:t>ه</a:t>
            </a:r>
            <a:r>
              <a:rPr lang="ar-JO" sz="2000" b="1" dirty="0" smtClean="0">
                <a:solidFill>
                  <a:schemeClr val="bg1"/>
                </a:solidFill>
                <a:effectLst>
                  <a:outerShdw blurRad="38100" dist="38100" dir="2700000" algn="tl">
                    <a:srgbClr val="000000">
                      <a:alpha val="43137"/>
                    </a:srgbClr>
                  </a:outerShdw>
                </a:effectLst>
              </a:rPr>
              <a:t>ا </a:t>
            </a:r>
            <a:r>
              <a:rPr lang="ar-SA" sz="2000" b="1" dirty="0" smtClean="0">
                <a:solidFill>
                  <a:schemeClr val="bg1"/>
                </a:solidFill>
                <a:effectLst>
                  <a:outerShdw blurRad="38100" dist="38100" dir="2700000" algn="tl">
                    <a:srgbClr val="000000">
                      <a:alpha val="43137"/>
                    </a:srgbClr>
                  </a:outerShdw>
                </a:effectLst>
              </a:rPr>
              <a:t>.. وخبرات</a:t>
            </a:r>
            <a:r>
              <a:rPr lang="ar-JO"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إ</a:t>
            </a:r>
            <a:r>
              <a:rPr lang="ar-JO" sz="2000" b="1" dirty="0" err="1" smtClean="0">
                <a:solidFill>
                  <a:schemeClr val="bg1"/>
                </a:solidFill>
                <a:effectLst>
                  <a:outerShdw blurRad="38100" dist="38100" dir="2700000" algn="tl">
                    <a:srgbClr val="000000">
                      <a:alpha val="43137"/>
                    </a:srgbClr>
                  </a:outerShdw>
                </a:effectLst>
              </a:rPr>
              <a:t>متد</a:t>
            </a:r>
            <a:r>
              <a:rPr lang="ar-SA" sz="2000" b="1" dirty="0" smtClean="0">
                <a:solidFill>
                  <a:schemeClr val="bg1"/>
                </a:solidFill>
                <a:effectLst>
                  <a:outerShdw blurRad="38100" dist="38100" dir="2700000" algn="tl">
                    <a:srgbClr val="000000">
                      <a:alpha val="43137"/>
                    </a:srgbClr>
                  </a:outerShdw>
                </a:effectLst>
              </a:rPr>
              <a:t>ت</a:t>
            </a:r>
            <a:r>
              <a:rPr lang="ar-JO" sz="2000" b="1" dirty="0" smtClean="0">
                <a:solidFill>
                  <a:schemeClr val="bg1"/>
                </a:solidFill>
                <a:effectLst>
                  <a:outerShdw blurRad="38100" dist="38100" dir="2700000" algn="tl">
                    <a:srgbClr val="000000">
                      <a:alpha val="43137"/>
                    </a:srgbClr>
                  </a:outerShdw>
                </a:effectLst>
              </a:rPr>
              <a:t> </a:t>
            </a:r>
            <a:r>
              <a:rPr lang="ar-JO" sz="2000" b="1" dirty="0">
                <a:solidFill>
                  <a:schemeClr val="bg1"/>
                </a:solidFill>
                <a:effectLst>
                  <a:outerShdw blurRad="38100" dist="38100" dir="2700000" algn="tl">
                    <a:srgbClr val="000000">
                      <a:alpha val="43137"/>
                    </a:srgbClr>
                  </a:outerShdw>
                </a:effectLst>
              </a:rPr>
              <a:t>لأكثر من 15 عاما. </a:t>
            </a:r>
            <a:endParaRPr lang="en-US" sz="2000" b="1" dirty="0">
              <a:solidFill>
                <a:schemeClr val="bg1"/>
              </a:solidFill>
              <a:effectLst>
                <a:outerShdw blurRad="38100" dist="38100" dir="2700000" algn="tl">
                  <a:srgbClr val="000000">
                    <a:alpha val="43137"/>
                  </a:srgbClr>
                </a:outerShdw>
              </a:effectLst>
            </a:endParaRPr>
          </a:p>
          <a:p>
            <a:pPr algn="just"/>
            <a:endParaRPr lang="ar-SA" sz="2000" b="1" dirty="0">
              <a:solidFill>
                <a:schemeClr val="bg1"/>
              </a:solidFill>
              <a:effectLst>
                <a:outerShdw blurRad="38100" dist="38100" dir="2700000" algn="tl">
                  <a:srgbClr val="000000">
                    <a:alpha val="43137"/>
                  </a:srgbClr>
                </a:outerShdw>
              </a:effectLst>
            </a:endParaRPr>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1" name="صورة 10"/>
          <p:cNvPicPr/>
          <p:nvPr/>
        </p:nvPicPr>
        <p:blipFill rotWithShape="1">
          <a:blip r:embed="rId3"/>
          <a:srcRect l="18903" t="27975" r="23438" b="17179"/>
          <a:stretch/>
        </p:blipFill>
        <p:spPr bwMode="auto">
          <a:xfrm>
            <a:off x="7193670" y="1828798"/>
            <a:ext cx="3158870" cy="3200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938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لماذا الناقل المعتمد</a:t>
            </a:r>
            <a:endParaRPr lang="ar-SA" b="1" dirty="0">
              <a:effectLst>
                <a:outerShdw blurRad="38100" dist="38100" dir="2700000" algn="tl">
                  <a:srgbClr val="000000">
                    <a:alpha val="43137"/>
                  </a:srgbClr>
                </a:outerShdw>
              </a:effectLst>
            </a:endParaRPr>
          </a:p>
        </p:txBody>
      </p:sp>
      <p:sp>
        <p:nvSpPr>
          <p:cNvPr id="8" name="عنصر نائب للمحتوى 7"/>
          <p:cNvSpPr>
            <a:spLocks noGrp="1"/>
          </p:cNvSpPr>
          <p:nvPr>
            <p:ph sz="half" idx="2"/>
          </p:nvPr>
        </p:nvSpPr>
        <p:spPr/>
        <p:txBody>
          <a:bodyPr>
            <a:normAutofit/>
          </a:bodyPr>
          <a:lstStyle/>
          <a:p>
            <a:pPr lvl="0" algn="just"/>
            <a:r>
              <a:rPr lang="ar-SA" sz="2000" b="1" dirty="0">
                <a:solidFill>
                  <a:schemeClr val="accent5"/>
                </a:solidFill>
              </a:rPr>
              <a:t>تقديمنا الخيارات المتكاملة لحلول التأجير والنقل للشركات والمشاريع التجارية من الدرجة الأولى.</a:t>
            </a:r>
            <a:endParaRPr lang="en-US" sz="2000" b="1" dirty="0">
              <a:solidFill>
                <a:schemeClr val="accent5"/>
              </a:solidFill>
            </a:endParaRPr>
          </a:p>
          <a:p>
            <a:pPr lvl="0" algn="just"/>
            <a:r>
              <a:rPr lang="ar-SA" sz="2000" b="1" dirty="0">
                <a:solidFill>
                  <a:schemeClr val="accent5"/>
                </a:solidFill>
              </a:rPr>
              <a:t>اسطول متكامل يتكون من </a:t>
            </a:r>
            <a:r>
              <a:rPr lang="ar-SA" sz="2000" b="1" dirty="0" smtClean="0">
                <a:solidFill>
                  <a:schemeClr val="accent5"/>
                </a:solidFill>
              </a:rPr>
              <a:t>حافلات نقل ركاب ونقل بضائع وسيارة أخرى لتلبية </a:t>
            </a:r>
            <a:r>
              <a:rPr lang="ar-SA" sz="2000" b="1" dirty="0">
                <a:solidFill>
                  <a:schemeClr val="accent5"/>
                </a:solidFill>
              </a:rPr>
              <a:t>كافة الاحتياجات.</a:t>
            </a:r>
            <a:endParaRPr lang="en-US" sz="2000" b="1" dirty="0">
              <a:solidFill>
                <a:schemeClr val="accent5"/>
              </a:solidFill>
            </a:endParaRPr>
          </a:p>
          <a:p>
            <a:pPr lvl="0" algn="just"/>
            <a:r>
              <a:rPr lang="ar-SA" sz="2000" b="1" dirty="0">
                <a:solidFill>
                  <a:schemeClr val="accent5"/>
                </a:solidFill>
              </a:rPr>
              <a:t>التخصص والمتابعة المستمرة لتحقيق رضا العملاء.</a:t>
            </a:r>
            <a:endParaRPr lang="en-US" sz="2000" b="1" dirty="0">
              <a:solidFill>
                <a:schemeClr val="accent5"/>
              </a:solidFill>
            </a:endParaRPr>
          </a:p>
          <a:p>
            <a:pPr lvl="0" algn="just"/>
            <a:r>
              <a:rPr lang="ar-SA" sz="2000" b="1" dirty="0">
                <a:solidFill>
                  <a:schemeClr val="accent5"/>
                </a:solidFill>
              </a:rPr>
              <a:t>أسطول من أحدث الموديلات.</a:t>
            </a:r>
            <a:endParaRPr lang="en-US" sz="2000" b="1" dirty="0">
              <a:solidFill>
                <a:schemeClr val="accent5"/>
              </a:solidFill>
            </a:endParaRPr>
          </a:p>
          <a:p>
            <a:pPr lvl="0" algn="just"/>
            <a:r>
              <a:rPr lang="ar-SA" sz="2000" b="1" dirty="0">
                <a:solidFill>
                  <a:schemeClr val="accent5"/>
                </a:solidFill>
              </a:rPr>
              <a:t>سائقين أكفاء بخبرات عالية .</a:t>
            </a:r>
            <a:endParaRPr lang="en-US" sz="2000" b="1" dirty="0">
              <a:solidFill>
                <a:schemeClr val="accent5"/>
              </a:solidFill>
            </a:endParaRPr>
          </a:p>
          <a:p>
            <a:pPr marL="0" indent="0" algn="just">
              <a:buNone/>
            </a:pPr>
            <a:endParaRPr lang="ar-SA" sz="2000" b="1" dirty="0">
              <a:effectLst>
                <a:outerShdw blurRad="38100" dist="38100" dir="2700000" algn="tl">
                  <a:srgbClr val="000000">
                    <a:alpha val="43137"/>
                  </a:srgbClr>
                </a:outerShdw>
              </a:effectLst>
            </a:endParaRPr>
          </a:p>
        </p:txBody>
      </p:sp>
      <p:sp>
        <p:nvSpPr>
          <p:cNvPr id="9" name="عنصر نائب للتذييل 2"/>
          <p:cNvSpPr>
            <a:spLocks noGrp="1"/>
          </p:cNvSpPr>
          <p:nvPr>
            <p:ph type="ftr" sz="quarter" idx="11"/>
          </p:nvPr>
        </p:nvSpPr>
        <p:spPr/>
        <p:txBody>
          <a:bodyPr/>
          <a:lstStyle/>
          <a:p>
            <a:r>
              <a:rPr lang="ar-SA" dirty="0" smtClean="0">
                <a:solidFill>
                  <a:schemeClr val="accent5"/>
                </a:solidFill>
              </a:rPr>
              <a:t>رحلة النجاح من 2007م إلى 2022م / الناقل المعتمد</a:t>
            </a:r>
            <a:endParaRPr lang="en-US" dirty="0">
              <a:solidFill>
                <a:schemeClr val="accent5"/>
              </a:solidFill>
            </a:endParaRPr>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2050" name="Picture 2" descr="معدات ثقيلة مجموعة كوستر باص ل-13879811|مزاد قطر"/>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4536" b="18215"/>
          <a:stretch/>
        </p:blipFill>
        <p:spPr bwMode="auto">
          <a:xfrm>
            <a:off x="561111" y="2603500"/>
            <a:ext cx="5077690" cy="326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7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لماذا الناقل المعتمد</a:t>
            </a:r>
            <a:endParaRPr lang="ar-SA" b="1" dirty="0">
              <a:effectLst>
                <a:outerShdw blurRad="38100" dist="38100" dir="2700000" algn="tl">
                  <a:srgbClr val="000000">
                    <a:alpha val="43137"/>
                  </a:srgbClr>
                </a:outerShdw>
              </a:effectLst>
            </a:endParaRPr>
          </a:p>
        </p:txBody>
      </p:sp>
      <p:sp>
        <p:nvSpPr>
          <p:cNvPr id="7" name="عنصر نائب للمحتوى 6"/>
          <p:cNvSpPr>
            <a:spLocks noGrp="1"/>
          </p:cNvSpPr>
          <p:nvPr>
            <p:ph sz="half" idx="1"/>
          </p:nvPr>
        </p:nvSpPr>
        <p:spPr/>
        <p:txBody>
          <a:bodyPr/>
          <a:lstStyle/>
          <a:p>
            <a:pPr lvl="0" algn="just"/>
            <a:r>
              <a:rPr lang="ar-SA" sz="2000" b="1" dirty="0" smtClean="0">
                <a:solidFill>
                  <a:schemeClr val="accent5"/>
                </a:solidFill>
              </a:rPr>
              <a:t>توفير </a:t>
            </a:r>
            <a:r>
              <a:rPr lang="ar-SA" sz="2000" b="1" dirty="0">
                <a:solidFill>
                  <a:schemeClr val="accent5"/>
                </a:solidFill>
              </a:rPr>
              <a:t>البدائل والحلول في حالات الطوارئ.</a:t>
            </a:r>
            <a:endParaRPr lang="en-US" sz="2000" b="1" dirty="0">
              <a:solidFill>
                <a:schemeClr val="accent5"/>
              </a:solidFill>
            </a:endParaRPr>
          </a:p>
          <a:p>
            <a:pPr lvl="0" algn="just"/>
            <a:r>
              <a:rPr lang="ar-SA" sz="2000" b="1" dirty="0" smtClean="0">
                <a:solidFill>
                  <a:schemeClr val="accent5"/>
                </a:solidFill>
              </a:rPr>
              <a:t>الخبرة في تقديم خدمات </a:t>
            </a:r>
            <a:r>
              <a:rPr lang="ar-SA" sz="2000" b="1" dirty="0">
                <a:solidFill>
                  <a:schemeClr val="accent5"/>
                </a:solidFill>
              </a:rPr>
              <a:t>التأجير والنقل </a:t>
            </a:r>
            <a:r>
              <a:rPr lang="ar-SA" sz="2000" b="1" dirty="0" smtClean="0">
                <a:solidFill>
                  <a:schemeClr val="accent5"/>
                </a:solidFill>
              </a:rPr>
              <a:t>لجميع </a:t>
            </a:r>
            <a:r>
              <a:rPr lang="ar-SA" sz="2000" b="1" dirty="0">
                <a:solidFill>
                  <a:schemeClr val="accent5"/>
                </a:solidFill>
              </a:rPr>
              <a:t>القطاعات منذ 2010م.</a:t>
            </a:r>
            <a:endParaRPr lang="en-US" sz="2000" b="1" dirty="0">
              <a:solidFill>
                <a:schemeClr val="accent5"/>
              </a:solidFill>
            </a:endParaRPr>
          </a:p>
          <a:p>
            <a:pPr lvl="0" algn="just"/>
            <a:r>
              <a:rPr lang="ar-SA" sz="2000" b="1" dirty="0">
                <a:solidFill>
                  <a:schemeClr val="accent5"/>
                </a:solidFill>
              </a:rPr>
              <a:t>مجموعة كبيرة من قصص النجاح التي نالت رض</a:t>
            </a:r>
            <a:r>
              <a:rPr lang="ar-JO" sz="2000" b="1" dirty="0">
                <a:solidFill>
                  <a:schemeClr val="accent5"/>
                </a:solidFill>
              </a:rPr>
              <a:t>ى</a:t>
            </a:r>
            <a:r>
              <a:rPr lang="ar-SA" sz="2000" b="1" dirty="0">
                <a:solidFill>
                  <a:schemeClr val="accent5"/>
                </a:solidFill>
              </a:rPr>
              <a:t> </a:t>
            </a:r>
            <a:r>
              <a:rPr lang="ar-SA" sz="2000" b="1" dirty="0" smtClean="0">
                <a:solidFill>
                  <a:schemeClr val="accent5"/>
                </a:solidFill>
              </a:rPr>
              <a:t>الشركاء.</a:t>
            </a:r>
            <a:endParaRPr lang="en-US" sz="2000" b="1" dirty="0">
              <a:solidFill>
                <a:schemeClr val="accent5"/>
              </a:solidFill>
            </a:endParaRPr>
          </a:p>
          <a:p>
            <a:pPr lvl="0" algn="just"/>
            <a:r>
              <a:rPr lang="ar-SA" sz="2000" b="1" dirty="0">
                <a:solidFill>
                  <a:schemeClr val="accent5"/>
                </a:solidFill>
              </a:rPr>
              <a:t>الشراكات والتحالفات الاستراتيجية.</a:t>
            </a:r>
            <a:endParaRPr lang="en-US" sz="2000" b="1" dirty="0">
              <a:solidFill>
                <a:schemeClr val="accent5"/>
              </a:solidFill>
            </a:endParaRPr>
          </a:p>
          <a:p>
            <a:endParaRPr lang="ar-SA" dirty="0"/>
          </a:p>
        </p:txBody>
      </p:sp>
      <p:sp>
        <p:nvSpPr>
          <p:cNvPr id="9" name="عنصر نائب للتذييل 2"/>
          <p:cNvSpPr>
            <a:spLocks noGrp="1"/>
          </p:cNvSpPr>
          <p:nvPr>
            <p:ph type="ftr" sz="quarter" idx="11"/>
          </p:nvPr>
        </p:nvSpPr>
        <p:spPr/>
        <p:txBody>
          <a:bodyPr/>
          <a:lstStyle/>
          <a:p>
            <a:r>
              <a:rPr lang="ar-SA" dirty="0" smtClean="0">
                <a:solidFill>
                  <a:schemeClr val="accent5"/>
                </a:solidFill>
              </a:rPr>
              <a:t>رحلة النجاح من 2007م إلى 2022م / الناقل المعتمد</a:t>
            </a:r>
            <a:endParaRPr lang="en-US" dirty="0">
              <a:solidFill>
                <a:schemeClr val="accent5"/>
              </a:solidFill>
            </a:endParaRPr>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028" name="Picture 4" descr="https://www.toyota.com.sa/-/media/Feature/ToyotaKSA/Vehicle/Commercial/Hiace-Bus/hiace-bus-white.jpg?h=395&amp;w=1170&amp;la=ar&amp;hash=B12B2DDC6576E7C5C5054E4090FE48F02B86BA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180504"/>
            <a:ext cx="6154737" cy="2211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oyota.com.sa/-/media/Feature/ToyotaKSA/Vehicle/Commercial/Coaster/White.jpg?h=692&amp;w=2048&amp;la=ar&amp;hash=59A6ECB8433A4DE6F1B66BFE590366171F0F9D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112" y="2489817"/>
            <a:ext cx="5639620" cy="194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2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خدماتنا </a:t>
            </a:r>
            <a:endParaRPr lang="ar-SA" b="1" dirty="0">
              <a:effectLst>
                <a:outerShdw blurRad="38100" dist="38100" dir="2700000" algn="tl">
                  <a:srgbClr val="000000">
                    <a:alpha val="43137"/>
                  </a:srgbClr>
                </a:outerShdw>
              </a:effectLst>
            </a:endParaRPr>
          </a:p>
        </p:txBody>
      </p:sp>
      <p:sp>
        <p:nvSpPr>
          <p:cNvPr id="4" name="عنصر نائب للتذييل 3"/>
          <p:cNvSpPr>
            <a:spLocks noGrp="1"/>
          </p:cNvSpPr>
          <p:nvPr>
            <p:ph type="ftr" sz="quarter" idx="11"/>
          </p:nvPr>
        </p:nvSpPr>
        <p:spPr/>
        <p:txBody>
          <a:bodyPr/>
          <a:lstStyle/>
          <a:p>
            <a:r>
              <a:rPr lang="ar-SA" dirty="0">
                <a:solidFill>
                  <a:schemeClr val="accent5"/>
                </a:solidFill>
              </a:rPr>
              <a:t>رحلة النجاح من 2007م إلى 2022م / الناقل </a:t>
            </a:r>
            <a:r>
              <a:rPr lang="ar-SA" dirty="0" smtClean="0">
                <a:solidFill>
                  <a:schemeClr val="accent5"/>
                </a:solidFill>
              </a:rPr>
              <a:t>المعتمد</a:t>
            </a:r>
            <a:endParaRPr lang="en-US" dirty="0">
              <a:solidFill>
                <a:schemeClr val="accent5"/>
              </a:solidFill>
            </a:endParaRPr>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2" descr="土地活用｜土地活用ナビ｜賃貸住宅経営・土地活用なら大東建託株式会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3230046"/>
            <a:ext cx="4811714" cy="3445190"/>
          </a:xfrm>
          <a:prstGeom prst="rect">
            <a:avLst/>
          </a:prstGeom>
          <a:noFill/>
          <a:extLst>
            <a:ext uri="{909E8E84-426E-40DD-AFC4-6F175D3DCCD1}">
              <a14:hiddenFill xmlns:a14="http://schemas.microsoft.com/office/drawing/2010/main">
                <a:solidFill>
                  <a:srgbClr val="FFFFFF"/>
                </a:solidFill>
              </a14:hiddenFill>
            </a:ext>
          </a:extLst>
        </p:spPr>
      </p:pic>
      <p:sp>
        <p:nvSpPr>
          <p:cNvPr id="7" name="عنصر نائب للنص 3"/>
          <p:cNvSpPr txBox="1">
            <a:spLocks/>
          </p:cNvSpPr>
          <p:nvPr/>
        </p:nvSpPr>
        <p:spPr>
          <a:xfrm>
            <a:off x="1909144" y="3782933"/>
            <a:ext cx="3630162" cy="2339416"/>
          </a:xfrm>
          <a:prstGeom prst="rect">
            <a:avLst/>
          </a:prstGeom>
        </p:spPr>
        <p:txBody>
          <a:bodyPr vert="horz" lIns="91440" tIns="45720" rIns="91440" bIns="45720" rtlCol="0" anchor="t">
            <a:no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r" defTabSz="457200" rtl="1"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r" defTabSz="457200" rtl="1"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r" defTabSz="457200" rtl="1"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r" defTabSz="457200" rtl="1"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r" defTabSz="457200" rtl="1"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r" defTabSz="457200" rtl="1"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r" defTabSz="457200" rtl="1"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r" defTabSz="457200" rtl="1"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algn="ctr"/>
            <a:r>
              <a:rPr lang="ar-SA" sz="2800" b="1" i="1" dirty="0">
                <a:solidFill>
                  <a:schemeClr val="accent5"/>
                </a:solidFill>
                <a:effectLst>
                  <a:outerShdw blurRad="38100" dist="38100" dir="2700000" algn="tl">
                    <a:srgbClr val="000000">
                      <a:alpha val="43137"/>
                    </a:srgbClr>
                  </a:outerShdw>
                </a:effectLst>
              </a:rPr>
              <a:t>نسعى دائما نحو كسب رضى شركاءنا </a:t>
            </a:r>
            <a:r>
              <a:rPr lang="ar-SA" sz="2800" b="1" i="1" dirty="0" smtClean="0">
                <a:solidFill>
                  <a:schemeClr val="accent5"/>
                </a:solidFill>
                <a:effectLst>
                  <a:outerShdw blurRad="38100" dist="38100" dir="2700000" algn="tl">
                    <a:srgbClr val="000000">
                      <a:alpha val="43137"/>
                    </a:srgbClr>
                  </a:outerShdw>
                </a:effectLst>
              </a:rPr>
              <a:t>وفهم </a:t>
            </a:r>
            <a:r>
              <a:rPr lang="ar-SA" sz="2800" b="1" i="1" dirty="0">
                <a:solidFill>
                  <a:schemeClr val="accent5"/>
                </a:solidFill>
                <a:effectLst>
                  <a:outerShdw blurRad="38100" dist="38100" dir="2700000" algn="tl">
                    <a:srgbClr val="000000">
                      <a:alpha val="43137"/>
                    </a:srgbClr>
                  </a:outerShdw>
                </a:effectLst>
              </a:rPr>
              <a:t>احتياجاتهم </a:t>
            </a:r>
            <a:r>
              <a:rPr lang="ar-SA" sz="2800" b="1" i="1" dirty="0" smtClean="0">
                <a:solidFill>
                  <a:schemeClr val="accent5"/>
                </a:solidFill>
                <a:effectLst>
                  <a:outerShdw blurRad="38100" dist="38100" dir="2700000" algn="tl">
                    <a:srgbClr val="000000">
                      <a:alpha val="43137"/>
                    </a:srgbClr>
                  </a:outerShdw>
                </a:effectLst>
              </a:rPr>
              <a:t>.. وتقديم الحلول المتكاملة المناسبة لهم . </a:t>
            </a:r>
            <a:endParaRPr lang="ar-SA" sz="2800" b="1" i="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123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تذييل 8"/>
          <p:cNvSpPr>
            <a:spLocks noGrp="1"/>
          </p:cNvSpPr>
          <p:nvPr>
            <p:ph type="ftr" sz="quarter" idx="11"/>
          </p:nvPr>
        </p:nvSpPr>
        <p:spPr/>
        <p:txBody>
          <a:bodyPr/>
          <a:lstStyle/>
          <a:p>
            <a:r>
              <a:rPr lang="ar-SA" dirty="0">
                <a:solidFill>
                  <a:schemeClr val="accent5"/>
                </a:solidFill>
              </a:rPr>
              <a:t>رحلة النجاح من 2007م إلى 2022م / الناقل </a:t>
            </a:r>
            <a:r>
              <a:rPr lang="ar-SA" dirty="0" smtClean="0">
                <a:solidFill>
                  <a:schemeClr val="accent5"/>
                </a:solidFill>
              </a:rPr>
              <a:t>المعتمد</a:t>
            </a:r>
            <a:endParaRPr lang="en-US" dirty="0">
              <a:solidFill>
                <a:schemeClr val="accent5"/>
              </a:solidFill>
            </a:endParaRPr>
          </a:p>
        </p:txBody>
      </p:sp>
      <p:sp>
        <p:nvSpPr>
          <p:cNvPr id="10" name="عنصر نائب لرقم الشريحة 9"/>
          <p:cNvSpPr>
            <a:spLocks noGrp="1"/>
          </p:cNvSpPr>
          <p:nvPr>
            <p:ph type="sldNum" sz="quarter" idx="12"/>
          </p:nvPr>
        </p:nvSpPr>
        <p:spPr/>
        <p:txBody>
          <a:bodyPr/>
          <a:lstStyle/>
          <a:p>
            <a:fld id="{D57F1E4F-1CFF-5643-939E-217C01CDF565}" type="slidenum">
              <a:rPr lang="en-US" smtClean="0"/>
              <a:pPr/>
              <a:t>6</a:t>
            </a:fld>
            <a:endParaRPr lang="en-US" dirty="0"/>
          </a:p>
        </p:txBody>
      </p:sp>
      <p:sp>
        <p:nvSpPr>
          <p:cNvPr id="29" name="عنصر نائب للنص 12"/>
          <p:cNvSpPr txBox="1">
            <a:spLocks/>
          </p:cNvSpPr>
          <p:nvPr/>
        </p:nvSpPr>
        <p:spPr>
          <a:xfrm>
            <a:off x="4577850" y="2501603"/>
            <a:ext cx="2174240" cy="57467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ar-SA" sz="2400" b="1" dirty="0" smtClean="0">
                <a:solidFill>
                  <a:schemeClr val="tx1"/>
                </a:solidFill>
                <a:effectLst>
                  <a:outerShdw blurRad="38100" dist="38100" dir="2700000" algn="tl">
                    <a:srgbClr val="000000">
                      <a:alpha val="43137"/>
                    </a:srgbClr>
                  </a:outerShdw>
                </a:effectLst>
              </a:rPr>
              <a:t>الخدمات المتخصصة</a:t>
            </a:r>
            <a:endParaRPr lang="ar-SA" sz="2400" b="1" dirty="0">
              <a:solidFill>
                <a:schemeClr val="tx1"/>
              </a:solidFill>
              <a:effectLst>
                <a:outerShdw blurRad="38100" dist="38100" dir="2700000" algn="tl">
                  <a:srgbClr val="000000">
                    <a:alpha val="43137"/>
                  </a:srgbClr>
                </a:outerShdw>
              </a:effectLst>
            </a:endParaRPr>
          </a:p>
        </p:txBody>
      </p:sp>
      <p:pic>
        <p:nvPicPr>
          <p:cNvPr id="3075" name="Picture 3" descr="الخدمات المتخصص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39" y="4221898"/>
            <a:ext cx="2462262" cy="246226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4"/>
          <p:cNvSpPr>
            <a:spLocks noChangeArrowheads="1"/>
          </p:cNvSpPr>
          <p:nvPr/>
        </p:nvSpPr>
        <p:spPr bwMode="auto">
          <a:xfrm>
            <a:off x="1307850" y="3206235"/>
            <a:ext cx="87142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rtl="1" eaLnBrk="0" fontAlgn="base" hangingPunct="0">
              <a:spcBef>
                <a:spcPct val="0"/>
              </a:spcBef>
              <a:spcAft>
                <a:spcPct val="0"/>
              </a:spcAft>
            </a:pPr>
            <a:r>
              <a:rPr kumimoji="0" lang="ar-SA" sz="20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inherit"/>
                <a:cs typeface="Arial" panose="020B0604020202020204" pitchFamily="34" charset="0"/>
              </a:rPr>
              <a:t>تقدم شركة الناقل </a:t>
            </a:r>
            <a:r>
              <a:rPr lang="ar-SA" sz="2000" b="1" dirty="0" smtClean="0">
                <a:solidFill>
                  <a:schemeClr val="accent5"/>
                </a:solidFill>
                <a:effectLst>
                  <a:outerShdw blurRad="38100" dist="38100" dir="2700000" algn="tl">
                    <a:srgbClr val="000000">
                      <a:alpha val="43137"/>
                    </a:srgbClr>
                  </a:outerShdw>
                </a:effectLst>
                <a:latin typeface="inherit"/>
              </a:rPr>
              <a:t>المعتمد خدمات </a:t>
            </a:r>
            <a:r>
              <a:rPr lang="ar-SA" sz="2000" b="1" dirty="0">
                <a:solidFill>
                  <a:schemeClr val="accent5"/>
                </a:solidFill>
                <a:effectLst>
                  <a:outerShdw blurRad="38100" dist="38100" dir="2700000" algn="tl">
                    <a:srgbClr val="000000">
                      <a:alpha val="43137"/>
                    </a:srgbClr>
                  </a:outerShdw>
                </a:effectLst>
                <a:latin typeface="inherit"/>
              </a:rPr>
              <a:t>متنوعة </a:t>
            </a:r>
            <a:r>
              <a:rPr kumimoji="0" lang="ar-SA" sz="20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inherit"/>
                <a:cs typeface="Arial" panose="020B0604020202020204" pitchFamily="34" charset="0"/>
              </a:rPr>
              <a:t>حسب رغبة عملائها الذين يحرصون على التعامل كمستفيدين مباشرين أو منظمين لبرامج خاصة وذلك في إطار سعي الشركة إلى استقراء حاجة المستفيدين من العملاء وتحسين وتطوير الخدمات المقدمة بما يتلاءم مع تطلعاتهم وتلبية وتحقيق رغباتهم.</a:t>
            </a:r>
            <a:endParaRPr kumimoji="0" lang="ar-SA" sz="44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عنوان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خدمات نقل الركاب</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464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تذييل 8"/>
          <p:cNvSpPr>
            <a:spLocks noGrp="1"/>
          </p:cNvSpPr>
          <p:nvPr>
            <p:ph type="ftr" sz="quarter" idx="11"/>
          </p:nvPr>
        </p:nvSpPr>
        <p:spPr/>
        <p:txBody>
          <a:bodyPr/>
          <a:lstStyle/>
          <a:p>
            <a:r>
              <a:rPr lang="ar-SA" dirty="0">
                <a:solidFill>
                  <a:schemeClr val="accent5"/>
                </a:solidFill>
              </a:rPr>
              <a:t>رحلة النجاح من 2007م إلى 2022م / الناقل </a:t>
            </a:r>
            <a:r>
              <a:rPr lang="ar-SA" dirty="0" smtClean="0">
                <a:solidFill>
                  <a:schemeClr val="accent5"/>
                </a:solidFill>
              </a:rPr>
              <a:t>المعتمد</a:t>
            </a:r>
            <a:endParaRPr lang="en-US" dirty="0">
              <a:solidFill>
                <a:schemeClr val="accent5"/>
              </a:solidFill>
            </a:endParaRPr>
          </a:p>
        </p:txBody>
      </p:sp>
      <p:sp>
        <p:nvSpPr>
          <p:cNvPr id="10" name="عنصر نائب لرقم الشريحة 9"/>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عنصر نائب للنص 7"/>
          <p:cNvSpPr>
            <a:spLocks noGrp="1"/>
          </p:cNvSpPr>
          <p:nvPr>
            <p:ph type="body" sz="half" idx="4294967295"/>
          </p:nvPr>
        </p:nvSpPr>
        <p:spPr>
          <a:xfrm>
            <a:off x="7237322" y="3919393"/>
            <a:ext cx="3953417" cy="1249908"/>
          </a:xfrm>
        </p:spPr>
        <p:txBody>
          <a:bodyPr>
            <a:noAutofit/>
          </a:bodyPr>
          <a:lstStyle/>
          <a:p>
            <a:pPr marL="0" indent="0">
              <a:buNone/>
            </a:pPr>
            <a:r>
              <a:rPr lang="ar-SA" b="1" dirty="0">
                <a:solidFill>
                  <a:schemeClr val="accent5"/>
                </a:solidFill>
                <a:effectLst>
                  <a:outerShdw blurRad="38100" dist="38100" dir="2700000" algn="tl">
                    <a:srgbClr val="000000">
                      <a:alpha val="43137"/>
                    </a:srgbClr>
                  </a:outerShdw>
                </a:effectLst>
              </a:rPr>
              <a:t>هي احدى الخدمات المميزة التي تتجاوز احتياجات وتوقعات عملائنا </a:t>
            </a:r>
            <a:r>
              <a:rPr lang="ar-SA" b="1" dirty="0" smtClean="0">
                <a:solidFill>
                  <a:schemeClr val="accent5"/>
                </a:solidFill>
                <a:effectLst>
                  <a:outerShdw blurRad="38100" dist="38100" dir="2700000" algn="tl">
                    <a:srgbClr val="000000">
                      <a:alpha val="43137"/>
                    </a:srgbClr>
                  </a:outerShdw>
                </a:effectLst>
              </a:rPr>
              <a:t>وهي </a:t>
            </a:r>
            <a:r>
              <a:rPr lang="ar-SA" b="1" dirty="0">
                <a:solidFill>
                  <a:schemeClr val="accent5"/>
                </a:solidFill>
                <a:effectLst>
                  <a:outerShdw blurRad="38100" dist="38100" dir="2700000" algn="tl">
                    <a:srgbClr val="000000">
                      <a:alpha val="43137"/>
                    </a:srgbClr>
                  </a:outerShdw>
                </a:effectLst>
              </a:rPr>
              <a:t>كالتالي</a:t>
            </a:r>
            <a:r>
              <a:rPr lang="ar-SA" b="1" dirty="0" smtClean="0">
                <a:solidFill>
                  <a:schemeClr val="accent5"/>
                </a:solidFill>
                <a:effectLst>
                  <a:outerShdw blurRad="38100" dist="38100" dir="2700000" algn="tl">
                    <a:srgbClr val="000000">
                      <a:alpha val="43137"/>
                    </a:srgbClr>
                  </a:outerShdw>
                </a:effectLst>
              </a:rPr>
              <a:t>:</a:t>
            </a:r>
          </a:p>
          <a:p>
            <a:pPr>
              <a:buFont typeface="Wingdings" panose="05000000000000000000" pitchFamily="2" charset="2"/>
              <a:buChar char="ü"/>
            </a:pPr>
            <a:r>
              <a:rPr lang="ar-SA" b="1" dirty="0" smtClean="0">
                <a:solidFill>
                  <a:schemeClr val="accent5"/>
                </a:solidFill>
                <a:effectLst>
                  <a:outerShdw blurRad="38100" dist="38100" dir="2700000" algn="tl">
                    <a:srgbClr val="000000">
                      <a:alpha val="43137"/>
                    </a:srgbClr>
                  </a:outerShdw>
                </a:effectLst>
              </a:rPr>
              <a:t>خدمة </a:t>
            </a:r>
            <a:r>
              <a:rPr lang="ar-SA" b="1" dirty="0">
                <a:solidFill>
                  <a:schemeClr val="accent5"/>
                </a:solidFill>
                <a:effectLst>
                  <a:outerShdw blurRad="38100" dist="38100" dir="2700000" algn="tl">
                    <a:srgbClr val="000000">
                      <a:alpha val="43137"/>
                    </a:srgbClr>
                  </a:outerShdw>
                </a:effectLst>
              </a:rPr>
              <a:t>نقل الحجاج والمعتمرين </a:t>
            </a:r>
            <a:r>
              <a:rPr lang="ar-SA" b="1" dirty="0" smtClean="0">
                <a:solidFill>
                  <a:schemeClr val="accent5"/>
                </a:solidFill>
                <a:effectLst>
                  <a:outerShdw blurRad="38100" dist="38100" dir="2700000" algn="tl">
                    <a:srgbClr val="000000">
                      <a:alpha val="43137"/>
                    </a:srgbClr>
                  </a:outerShdw>
                </a:effectLst>
              </a:rPr>
              <a:t>والزوار</a:t>
            </a:r>
          </a:p>
          <a:p>
            <a:pPr>
              <a:buFont typeface="Wingdings" panose="05000000000000000000" pitchFamily="2" charset="2"/>
              <a:buChar char="ü"/>
            </a:pPr>
            <a:r>
              <a:rPr lang="ar-SA" b="1" dirty="0" smtClean="0">
                <a:solidFill>
                  <a:schemeClr val="accent5"/>
                </a:solidFill>
                <a:effectLst>
                  <a:outerShdw blurRad="38100" dist="38100" dir="2700000" algn="tl">
                    <a:srgbClr val="000000">
                      <a:alpha val="43137"/>
                    </a:srgbClr>
                  </a:outerShdw>
                </a:effectLst>
              </a:rPr>
              <a:t>خدمة </a:t>
            </a:r>
            <a:r>
              <a:rPr lang="ar-SA" b="1" dirty="0">
                <a:solidFill>
                  <a:schemeClr val="accent5"/>
                </a:solidFill>
                <a:effectLst>
                  <a:outerShdw blurRad="38100" dist="38100" dir="2700000" algn="tl">
                    <a:srgbClr val="000000">
                      <a:alpha val="43137"/>
                    </a:srgbClr>
                  </a:outerShdw>
                </a:effectLst>
              </a:rPr>
              <a:t>التوصيل بين مدن </a:t>
            </a:r>
            <a:r>
              <a:rPr lang="ar-SA" b="1" dirty="0" smtClean="0">
                <a:solidFill>
                  <a:schemeClr val="accent5"/>
                </a:solidFill>
                <a:effectLst>
                  <a:outerShdw blurRad="38100" dist="38100" dir="2700000" algn="tl">
                    <a:srgbClr val="000000">
                      <a:alpha val="43137"/>
                    </a:srgbClr>
                  </a:outerShdw>
                </a:effectLst>
              </a:rPr>
              <a:t>المملكة</a:t>
            </a:r>
          </a:p>
          <a:p>
            <a:pPr>
              <a:buFont typeface="Wingdings" panose="05000000000000000000" pitchFamily="2" charset="2"/>
              <a:buChar char="ü"/>
            </a:pPr>
            <a:r>
              <a:rPr lang="ar-SA" b="1" dirty="0" smtClean="0">
                <a:solidFill>
                  <a:schemeClr val="accent5"/>
                </a:solidFill>
                <a:effectLst>
                  <a:outerShdw blurRad="38100" dist="38100" dir="2700000" algn="tl">
                    <a:srgbClr val="000000">
                      <a:alpha val="43137"/>
                    </a:srgbClr>
                  </a:outerShdw>
                </a:effectLst>
              </a:rPr>
              <a:t>خدمة </a:t>
            </a:r>
            <a:r>
              <a:rPr lang="ar-SA" b="1" dirty="0">
                <a:solidFill>
                  <a:schemeClr val="accent5"/>
                </a:solidFill>
                <a:effectLst>
                  <a:outerShdw blurRad="38100" dist="38100" dir="2700000" algn="tl">
                    <a:srgbClr val="000000">
                      <a:alpha val="43137"/>
                    </a:srgbClr>
                  </a:outerShdw>
                </a:effectLst>
              </a:rPr>
              <a:t>الجولات السياحية ورحلات المدارس والجامعات والجمعيات وخلاف ذلك</a:t>
            </a:r>
            <a:r>
              <a:rPr lang="ar-SA" b="1" dirty="0" smtClean="0">
                <a:solidFill>
                  <a:schemeClr val="accent5"/>
                </a:solidFill>
                <a:effectLst>
                  <a:outerShdw blurRad="38100" dist="38100" dir="2700000" algn="tl">
                    <a:srgbClr val="000000">
                      <a:alpha val="43137"/>
                    </a:srgbClr>
                  </a:outerShdw>
                </a:effectLst>
              </a:rPr>
              <a:t>.</a:t>
            </a:r>
          </a:p>
          <a:p>
            <a:pPr>
              <a:buFont typeface="Wingdings" panose="05000000000000000000" pitchFamily="2" charset="2"/>
              <a:buChar char="ü"/>
            </a:pPr>
            <a:r>
              <a:rPr lang="ar-SA" b="1" dirty="0" smtClean="0">
                <a:solidFill>
                  <a:schemeClr val="accent5"/>
                </a:solidFill>
                <a:effectLst>
                  <a:outerShdw blurRad="38100" dist="38100" dir="2700000" algn="tl">
                    <a:srgbClr val="000000">
                      <a:alpha val="43137"/>
                    </a:srgbClr>
                  </a:outerShdw>
                </a:effectLst>
              </a:rPr>
              <a:t>خدمة </a:t>
            </a:r>
            <a:r>
              <a:rPr lang="ar-SA" b="1" dirty="0">
                <a:solidFill>
                  <a:schemeClr val="accent5"/>
                </a:solidFill>
                <a:effectLst>
                  <a:outerShdw blurRad="38100" dist="38100" dir="2700000" algn="tl">
                    <a:srgbClr val="000000">
                      <a:alpha val="43137"/>
                    </a:srgbClr>
                  </a:outerShdw>
                </a:effectLst>
              </a:rPr>
              <a:t>التأجير بنظام </a:t>
            </a:r>
            <a:r>
              <a:rPr lang="ar-SA" b="1" dirty="0" smtClean="0">
                <a:solidFill>
                  <a:schemeClr val="accent5"/>
                </a:solidFill>
                <a:effectLst>
                  <a:outerShdw blurRad="38100" dist="38100" dir="2700000" algn="tl">
                    <a:srgbClr val="000000">
                      <a:alpha val="43137"/>
                    </a:srgbClr>
                  </a:outerShdw>
                </a:effectLst>
              </a:rPr>
              <a:t>اليوم أو الشهر. </a:t>
            </a:r>
          </a:p>
          <a:p>
            <a:pPr marL="685800" lvl="1">
              <a:buFont typeface="Arial" panose="020B0604020202020204" pitchFamily="34" charset="0"/>
              <a:buChar char="•"/>
            </a:pPr>
            <a:endParaRPr lang="ar-SA" sz="1800" b="1" dirty="0">
              <a:solidFill>
                <a:schemeClr val="accent5"/>
              </a:solidFill>
              <a:effectLst>
                <a:outerShdw blurRad="38100" dist="38100" dir="2700000" algn="tl">
                  <a:srgbClr val="000000">
                    <a:alpha val="43137"/>
                  </a:srgbClr>
                </a:outerShdw>
              </a:effectLst>
            </a:endParaRPr>
          </a:p>
        </p:txBody>
      </p:sp>
      <p:sp>
        <p:nvSpPr>
          <p:cNvPr id="13" name="عنصر نائب للنص 12"/>
          <p:cNvSpPr>
            <a:spLocks noGrp="1"/>
          </p:cNvSpPr>
          <p:nvPr>
            <p:ph type="body" sz="quarter" idx="4294967295"/>
          </p:nvPr>
        </p:nvSpPr>
        <p:spPr>
          <a:xfrm>
            <a:off x="9016499" y="3439805"/>
            <a:ext cx="2174240" cy="574675"/>
          </a:xfrm>
        </p:spPr>
        <p:txBody>
          <a:bodyPr>
            <a:normAutofit/>
          </a:bodyPr>
          <a:lstStyle/>
          <a:p>
            <a:r>
              <a:rPr lang="ar-SA" sz="2000" b="1" dirty="0" smtClean="0">
                <a:effectLst>
                  <a:outerShdw blurRad="38100" dist="38100" dir="2700000" algn="tl">
                    <a:srgbClr val="000000">
                      <a:alpha val="43137"/>
                    </a:srgbClr>
                  </a:outerShdw>
                </a:effectLst>
              </a:rPr>
              <a:t>خدمات التأجير </a:t>
            </a:r>
            <a:endParaRPr lang="ar-SA" b="1" dirty="0">
              <a:effectLst>
                <a:outerShdw blurRad="38100" dist="38100" dir="2700000" algn="tl">
                  <a:srgbClr val="000000">
                    <a:alpha val="43137"/>
                  </a:srgbClr>
                </a:outerShdw>
              </a:effectLst>
            </a:endParaRPr>
          </a:p>
        </p:txBody>
      </p:sp>
      <p:sp>
        <p:nvSpPr>
          <p:cNvPr id="16" name="عنصر نائب للنص 7"/>
          <p:cNvSpPr txBox="1">
            <a:spLocks/>
          </p:cNvSpPr>
          <p:nvPr/>
        </p:nvSpPr>
        <p:spPr>
          <a:xfrm>
            <a:off x="853962" y="3927131"/>
            <a:ext cx="3984738" cy="257960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ar-SA" b="1" dirty="0">
                <a:solidFill>
                  <a:schemeClr val="accent5"/>
                </a:solidFill>
                <a:effectLst>
                  <a:outerShdw blurRad="38100" dist="38100" dir="2700000" algn="tl">
                    <a:srgbClr val="000000">
                      <a:alpha val="43137"/>
                    </a:srgbClr>
                  </a:outerShdw>
                </a:effectLst>
              </a:rPr>
              <a:t>تلبية لاحتياجات العملاء من الشركات والمؤسسات والمصانع تقدم شركة الناقل المعتمد خدماتها من خلال نظام التعاقد الشهري او السنوي بحافلات متنوعة في كافة مدن المملكة لتغطية</a:t>
            </a:r>
            <a:r>
              <a:rPr lang="ar-SA" b="1" dirty="0" smtClean="0">
                <a:solidFill>
                  <a:schemeClr val="accent5"/>
                </a:solidFill>
                <a:effectLst>
                  <a:outerShdw blurRad="38100" dist="38100" dir="2700000" algn="tl">
                    <a:srgbClr val="000000">
                      <a:alpha val="43137"/>
                    </a:srgbClr>
                  </a:outerShdw>
                </a:effectLst>
              </a:rPr>
              <a:t>:</a:t>
            </a:r>
          </a:p>
          <a:p>
            <a:pPr>
              <a:buFont typeface="Wingdings" panose="05000000000000000000" pitchFamily="2" charset="2"/>
              <a:buChar char="ü"/>
            </a:pPr>
            <a:r>
              <a:rPr lang="ar-SA" b="1" dirty="0" smtClean="0">
                <a:solidFill>
                  <a:schemeClr val="accent5"/>
                </a:solidFill>
                <a:effectLst>
                  <a:outerShdw blurRad="38100" dist="38100" dir="2700000" algn="tl">
                    <a:srgbClr val="000000">
                      <a:alpha val="43137"/>
                    </a:srgbClr>
                  </a:outerShdw>
                </a:effectLst>
              </a:rPr>
              <a:t>خدمات </a:t>
            </a:r>
            <a:r>
              <a:rPr lang="ar-SA" b="1" dirty="0">
                <a:solidFill>
                  <a:schemeClr val="accent5"/>
                </a:solidFill>
                <a:effectLst>
                  <a:outerShdw blurRad="38100" dist="38100" dir="2700000" algn="tl">
                    <a:srgbClr val="000000">
                      <a:alpha val="43137"/>
                    </a:srgbClr>
                  </a:outerShdw>
                </a:effectLst>
              </a:rPr>
              <a:t>نقل الموظفين و منسوبين </a:t>
            </a:r>
            <a:r>
              <a:rPr lang="ar-SA" b="1" dirty="0" smtClean="0">
                <a:solidFill>
                  <a:schemeClr val="accent5"/>
                </a:solidFill>
                <a:effectLst>
                  <a:outerShdw blurRad="38100" dist="38100" dir="2700000" algn="tl">
                    <a:srgbClr val="000000">
                      <a:alpha val="43137"/>
                    </a:srgbClr>
                  </a:outerShdw>
                </a:effectLst>
              </a:rPr>
              <a:t>الشركات</a:t>
            </a:r>
          </a:p>
          <a:p>
            <a:pPr>
              <a:buFont typeface="Wingdings" panose="05000000000000000000" pitchFamily="2" charset="2"/>
              <a:buChar char="ü"/>
            </a:pPr>
            <a:r>
              <a:rPr lang="ar-SA" b="1" dirty="0" smtClean="0">
                <a:solidFill>
                  <a:schemeClr val="accent5"/>
                </a:solidFill>
                <a:effectLst>
                  <a:outerShdw blurRad="38100" dist="38100" dir="2700000" algn="tl">
                    <a:srgbClr val="000000">
                      <a:alpha val="43137"/>
                    </a:srgbClr>
                  </a:outerShdw>
                </a:effectLst>
              </a:rPr>
              <a:t>خدمة </a:t>
            </a:r>
            <a:r>
              <a:rPr lang="ar-SA" b="1" dirty="0">
                <a:solidFill>
                  <a:schemeClr val="accent5"/>
                </a:solidFill>
                <a:effectLst>
                  <a:outerShdw blurRad="38100" dist="38100" dir="2700000" algn="tl">
                    <a:srgbClr val="000000">
                      <a:alpha val="43137"/>
                    </a:srgbClr>
                  </a:outerShdw>
                </a:effectLst>
              </a:rPr>
              <a:t>نقل الطلاب و الطالبات</a:t>
            </a:r>
            <a:r>
              <a:rPr lang="ar-SA" sz="2000" b="1" dirty="0">
                <a:solidFill>
                  <a:schemeClr val="accent5"/>
                </a:solidFill>
                <a:effectLst>
                  <a:outerShdw blurRad="38100" dist="38100" dir="2700000" algn="tl">
                    <a:srgbClr val="000000">
                      <a:alpha val="43137"/>
                    </a:srgbClr>
                  </a:outerShdw>
                </a:effectLst>
              </a:rPr>
              <a:t> </a:t>
            </a:r>
            <a:r>
              <a:rPr lang="ar-SA" sz="1400" dirty="0"/>
              <a:t/>
            </a:r>
            <a:br>
              <a:rPr lang="ar-SA" sz="1400" dirty="0"/>
            </a:br>
            <a:endParaRPr lang="ar-SA" sz="1400" b="1" dirty="0">
              <a:solidFill>
                <a:schemeClr val="accent5"/>
              </a:solidFill>
            </a:endParaRPr>
          </a:p>
        </p:txBody>
      </p:sp>
      <p:sp>
        <p:nvSpPr>
          <p:cNvPr id="17" name="عنصر نائب للنص 12"/>
          <p:cNvSpPr txBox="1">
            <a:spLocks/>
          </p:cNvSpPr>
          <p:nvPr/>
        </p:nvSpPr>
        <p:spPr>
          <a:xfrm>
            <a:off x="2808026" y="3477309"/>
            <a:ext cx="2098629" cy="57467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ar-SA" sz="2000" b="1" dirty="0" smtClean="0">
                <a:effectLst>
                  <a:outerShdw blurRad="38100" dist="38100" dir="2700000" algn="tl">
                    <a:srgbClr val="000000">
                      <a:alpha val="43137"/>
                    </a:srgbClr>
                  </a:outerShdw>
                </a:effectLst>
              </a:rPr>
              <a:t>خدمات العقود</a:t>
            </a:r>
            <a:endParaRPr lang="ar-SA" b="1" dirty="0">
              <a:effectLst>
                <a:outerShdw blurRad="38100" dist="38100" dir="2700000" algn="tl">
                  <a:srgbClr val="000000">
                    <a:alpha val="43137"/>
                  </a:srgbClr>
                </a:outerShdw>
              </a:effectLst>
            </a:endParaRPr>
          </a:p>
        </p:txBody>
      </p:sp>
      <p:sp>
        <p:nvSpPr>
          <p:cNvPr id="12" name="عنصر نائب للنص 12"/>
          <p:cNvSpPr txBox="1">
            <a:spLocks/>
          </p:cNvSpPr>
          <p:nvPr/>
        </p:nvSpPr>
        <p:spPr>
          <a:xfrm>
            <a:off x="853962" y="2324099"/>
            <a:ext cx="10461738" cy="959565"/>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ar-SA" sz="2000" b="1" dirty="0">
                <a:solidFill>
                  <a:schemeClr val="accent5"/>
                </a:solidFill>
                <a:effectLst>
                  <a:outerShdw blurRad="38100" dist="38100" dir="2700000" algn="tl">
                    <a:srgbClr val="000000">
                      <a:alpha val="43137"/>
                    </a:srgbClr>
                  </a:outerShdw>
                </a:effectLst>
              </a:rPr>
              <a:t>يعد أسطولنا المتنوع والمجهز </a:t>
            </a:r>
            <a:r>
              <a:rPr lang="ar-SA" sz="2000" b="1" dirty="0" smtClean="0">
                <a:solidFill>
                  <a:schemeClr val="accent5"/>
                </a:solidFill>
                <a:effectLst>
                  <a:outerShdw blurRad="38100" dist="38100" dir="2700000" algn="tl">
                    <a:srgbClr val="000000">
                      <a:alpha val="43137"/>
                    </a:srgbClr>
                  </a:outerShdw>
                </a:effectLst>
              </a:rPr>
              <a:t>أحد </a:t>
            </a:r>
            <a:r>
              <a:rPr lang="ar-SA" sz="2000" b="1" dirty="0">
                <a:solidFill>
                  <a:schemeClr val="accent5"/>
                </a:solidFill>
                <a:effectLst>
                  <a:outerShdw blurRad="38100" dist="38100" dir="2700000" algn="tl">
                    <a:srgbClr val="000000">
                      <a:alpha val="43137"/>
                    </a:srgbClr>
                  </a:outerShdw>
                </a:effectLst>
              </a:rPr>
              <a:t>الأسباب التي جعلت شركة </a:t>
            </a:r>
            <a:r>
              <a:rPr lang="ar-SA" sz="2000" b="1" dirty="0" smtClean="0">
                <a:solidFill>
                  <a:schemeClr val="accent5"/>
                </a:solidFill>
                <a:effectLst>
                  <a:outerShdw blurRad="38100" dist="38100" dir="2700000" algn="tl">
                    <a:srgbClr val="000000">
                      <a:alpha val="43137"/>
                    </a:srgbClr>
                  </a:outerShdw>
                </a:effectLst>
              </a:rPr>
              <a:t>الناقل المعتمد أحد الكيانات المميزة في هذا </a:t>
            </a:r>
            <a:r>
              <a:rPr lang="ar-SA" sz="2000" b="1" dirty="0">
                <a:solidFill>
                  <a:schemeClr val="accent5"/>
                </a:solidFill>
                <a:effectLst>
                  <a:outerShdw blurRad="38100" dist="38100" dir="2700000" algn="tl">
                    <a:srgbClr val="000000">
                      <a:alpha val="43137"/>
                    </a:srgbClr>
                  </a:outerShdw>
                </a:effectLst>
              </a:rPr>
              <a:t>المجال، الأمر الذي </a:t>
            </a:r>
            <a:r>
              <a:rPr lang="ar-SA" sz="2000" b="1" dirty="0" smtClean="0">
                <a:solidFill>
                  <a:schemeClr val="accent5"/>
                </a:solidFill>
                <a:effectLst>
                  <a:outerShdw blurRad="38100" dist="38100" dir="2700000" algn="tl">
                    <a:srgbClr val="000000">
                      <a:alpha val="43137"/>
                    </a:srgbClr>
                  </a:outerShdw>
                </a:effectLst>
              </a:rPr>
              <a:t>دعا عدداً </a:t>
            </a:r>
            <a:r>
              <a:rPr lang="ar-SA" sz="2000" b="1" dirty="0">
                <a:solidFill>
                  <a:schemeClr val="accent5"/>
                </a:solidFill>
                <a:effectLst>
                  <a:outerShdw blurRad="38100" dist="38100" dir="2700000" algn="tl">
                    <a:srgbClr val="000000">
                      <a:alpha val="43137"/>
                    </a:srgbClr>
                  </a:outerShdw>
                </a:effectLst>
              </a:rPr>
              <a:t>من الجهات </a:t>
            </a:r>
            <a:r>
              <a:rPr lang="ar-SA" sz="2000" b="1" dirty="0" smtClean="0">
                <a:solidFill>
                  <a:schemeClr val="accent5"/>
                </a:solidFill>
                <a:effectLst>
                  <a:outerShdw blurRad="38100" dist="38100" dir="2700000" algn="tl">
                    <a:srgbClr val="000000">
                      <a:alpha val="43137"/>
                    </a:srgbClr>
                  </a:outerShdw>
                </a:effectLst>
              </a:rPr>
              <a:t>الرسمية والبعثات الدبلوماسية والفنادق والمستشفيات والجامعات </a:t>
            </a:r>
            <a:r>
              <a:rPr lang="ar-SA" sz="2000" b="1" dirty="0">
                <a:solidFill>
                  <a:schemeClr val="accent5"/>
                </a:solidFill>
                <a:effectLst>
                  <a:outerShdw blurRad="38100" dist="38100" dir="2700000" algn="tl">
                    <a:srgbClr val="000000">
                      <a:alpha val="43137"/>
                    </a:srgbClr>
                  </a:outerShdw>
                </a:effectLst>
              </a:rPr>
              <a:t>والمدارس والأندية الرياضية والشركات إلى الاستفادة من تشغيل هذه الخدمات لنقل منسوبيها. ومن خدماتنا</a:t>
            </a:r>
            <a:r>
              <a:rPr lang="ar-SA" sz="2000" b="1" dirty="0" smtClean="0">
                <a:solidFill>
                  <a:schemeClr val="accent5"/>
                </a:solidFill>
                <a:effectLst>
                  <a:outerShdw blurRad="38100" dist="38100" dir="2700000" algn="tl">
                    <a:srgbClr val="000000">
                      <a:alpha val="43137"/>
                    </a:srgbClr>
                  </a:outerShdw>
                </a:effectLst>
              </a:rPr>
              <a:t>:</a:t>
            </a:r>
            <a:endParaRPr lang="ar-SA" sz="2000" b="1" dirty="0">
              <a:solidFill>
                <a:schemeClr val="accent5"/>
              </a:solidFill>
              <a:effectLst>
                <a:outerShdw blurRad="38100" dist="38100" dir="2700000" algn="tl">
                  <a:srgbClr val="000000">
                    <a:alpha val="43137"/>
                  </a:srgbClr>
                </a:outerShdw>
              </a:effectLst>
            </a:endParaRPr>
          </a:p>
        </p:txBody>
      </p:sp>
      <p:sp>
        <p:nvSpPr>
          <p:cNvPr id="15" name="عنوان 1"/>
          <p:cNvSpPr>
            <a:spLocks noGrp="1"/>
          </p:cNvSpPr>
          <p:nvPr>
            <p:ph type="title"/>
          </p:nvPr>
        </p:nvSpPr>
        <p:spPr/>
        <p:txBody>
          <a:bodyPr/>
          <a:lstStyle/>
          <a:p>
            <a:pPr algn="ctr"/>
            <a:r>
              <a:rPr lang="ar-SA" b="1" dirty="0" smtClean="0">
                <a:effectLst>
                  <a:outerShdw blurRad="38100" dist="38100" dir="2700000" algn="tl">
                    <a:srgbClr val="000000">
                      <a:alpha val="43137"/>
                    </a:srgbClr>
                  </a:outerShdw>
                </a:effectLst>
              </a:rPr>
              <a:t>خدمات نقل الركاب</a:t>
            </a:r>
            <a:endParaRPr lang="ar-SA" b="1" dirty="0">
              <a:effectLst>
                <a:outerShdw blurRad="38100" dist="38100" dir="2700000" algn="tl">
                  <a:srgbClr val="000000">
                    <a:alpha val="43137"/>
                  </a:srgbClr>
                </a:outerShdw>
              </a:effectLst>
            </a:endParaRPr>
          </a:p>
        </p:txBody>
      </p:sp>
      <p:pic>
        <p:nvPicPr>
          <p:cNvPr id="18" name="Picture 2" descr="خدمات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245" y="3919393"/>
            <a:ext cx="1889172" cy="188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11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4954" y="973668"/>
            <a:ext cx="9197586" cy="706964"/>
          </a:xfrm>
        </p:spPr>
        <p:txBody>
          <a:bodyPr/>
          <a:lstStyle/>
          <a:p>
            <a:pPr algn="ctr"/>
            <a:r>
              <a:rPr lang="ar-SA" b="1" dirty="0" smtClean="0">
                <a:effectLst>
                  <a:outerShdw blurRad="38100" dist="38100" dir="2700000" algn="tl">
                    <a:srgbClr val="000000">
                      <a:alpha val="43137"/>
                    </a:srgbClr>
                  </a:outerShdw>
                </a:effectLst>
              </a:rPr>
              <a:t>الخدمات اللوجستية</a:t>
            </a:r>
            <a:endParaRPr lang="ar-SA" b="1" dirty="0">
              <a:effectLst>
                <a:outerShdw blurRad="38100" dist="38100" dir="2700000" algn="tl">
                  <a:srgbClr val="000000">
                    <a:alpha val="43137"/>
                  </a:srgbClr>
                </a:outerShdw>
              </a:effectLst>
            </a:endParaRPr>
          </a:p>
        </p:txBody>
      </p:sp>
      <p:sp>
        <p:nvSpPr>
          <p:cNvPr id="9" name="عنصر نائب للتذييل 8"/>
          <p:cNvSpPr>
            <a:spLocks noGrp="1"/>
          </p:cNvSpPr>
          <p:nvPr>
            <p:ph type="ftr" sz="quarter" idx="11"/>
          </p:nvPr>
        </p:nvSpPr>
        <p:spPr/>
        <p:txBody>
          <a:bodyPr/>
          <a:lstStyle/>
          <a:p>
            <a:r>
              <a:rPr lang="ar-SA" dirty="0">
                <a:solidFill>
                  <a:schemeClr val="accent5"/>
                </a:solidFill>
              </a:rPr>
              <a:t>رحلة النجاح من 2007م إلى 2022م / الناقل </a:t>
            </a:r>
            <a:r>
              <a:rPr lang="ar-SA" dirty="0" smtClean="0">
                <a:solidFill>
                  <a:schemeClr val="accent5"/>
                </a:solidFill>
              </a:rPr>
              <a:t>المعتمد</a:t>
            </a:r>
            <a:endParaRPr lang="en-US" dirty="0">
              <a:solidFill>
                <a:schemeClr val="accent5"/>
              </a:solidFill>
            </a:endParaRPr>
          </a:p>
        </p:txBody>
      </p:sp>
      <p:sp>
        <p:nvSpPr>
          <p:cNvPr id="10" name="عنصر نائب لرقم الشريحة 9"/>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21" name="Picture 2" descr="ERP SERVICE PROVIDER AUCKLAND | BUSINESS SOFTWARE SERVICES CHRISTCHUR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905" y="2275222"/>
            <a:ext cx="4116616" cy="411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02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4954" y="973668"/>
            <a:ext cx="9197586" cy="706964"/>
          </a:xfrm>
        </p:spPr>
        <p:txBody>
          <a:bodyPr/>
          <a:lstStyle/>
          <a:p>
            <a:pPr algn="ctr"/>
            <a:r>
              <a:rPr lang="ar-SA" b="1" dirty="0" smtClean="0">
                <a:effectLst>
                  <a:outerShdw blurRad="38100" dist="38100" dir="2700000" algn="tl">
                    <a:srgbClr val="000000">
                      <a:alpha val="43137"/>
                    </a:srgbClr>
                  </a:outerShdw>
                </a:effectLst>
              </a:rPr>
              <a:t>النقل والمساندة</a:t>
            </a:r>
            <a:endParaRPr lang="ar-SA" b="1" dirty="0">
              <a:effectLst>
                <a:outerShdw blurRad="38100" dist="38100" dir="2700000" algn="tl">
                  <a:srgbClr val="000000">
                    <a:alpha val="43137"/>
                  </a:srgbClr>
                </a:outerShdw>
              </a:effectLst>
            </a:endParaRPr>
          </a:p>
        </p:txBody>
      </p:sp>
      <p:sp>
        <p:nvSpPr>
          <p:cNvPr id="9" name="عنصر نائب للتذييل 8"/>
          <p:cNvSpPr>
            <a:spLocks noGrp="1"/>
          </p:cNvSpPr>
          <p:nvPr>
            <p:ph type="ftr" sz="quarter" idx="11"/>
          </p:nvPr>
        </p:nvSpPr>
        <p:spPr/>
        <p:txBody>
          <a:bodyPr/>
          <a:lstStyle/>
          <a:p>
            <a:r>
              <a:rPr lang="ar-SA" dirty="0">
                <a:solidFill>
                  <a:schemeClr val="accent5"/>
                </a:solidFill>
              </a:rPr>
              <a:t>رحلة النجاح من 2007م إلى 2022م / الناقل </a:t>
            </a:r>
            <a:r>
              <a:rPr lang="ar-SA" dirty="0" smtClean="0">
                <a:solidFill>
                  <a:schemeClr val="accent5"/>
                </a:solidFill>
              </a:rPr>
              <a:t>المعتمد</a:t>
            </a:r>
            <a:endParaRPr lang="en-US" dirty="0">
              <a:solidFill>
                <a:schemeClr val="accent5"/>
              </a:solidFill>
            </a:endParaRPr>
          </a:p>
        </p:txBody>
      </p:sp>
      <p:sp>
        <p:nvSpPr>
          <p:cNvPr id="10" name="عنصر نائب لرقم الشريحة 9"/>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عنصر نائب للنص 7"/>
          <p:cNvSpPr txBox="1">
            <a:spLocks/>
          </p:cNvSpPr>
          <p:nvPr/>
        </p:nvSpPr>
        <p:spPr>
          <a:xfrm>
            <a:off x="5715000" y="3205200"/>
            <a:ext cx="4953000" cy="285270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ar-SA" sz="2000" b="1" dirty="0" smtClean="0">
                <a:solidFill>
                  <a:schemeClr val="accent5"/>
                </a:solidFill>
              </a:rPr>
              <a:t>توفير فان بضاعة بارد بسائق وبدون سائق .</a:t>
            </a:r>
          </a:p>
          <a:p>
            <a:pPr>
              <a:buFont typeface="Wingdings" panose="05000000000000000000" pitchFamily="2" charset="2"/>
              <a:buChar char="v"/>
            </a:pPr>
            <a:r>
              <a:rPr lang="ar-SA" sz="2000" b="1" dirty="0" smtClean="0">
                <a:solidFill>
                  <a:schemeClr val="accent5"/>
                </a:solidFill>
              </a:rPr>
              <a:t>توفير فان بضاعة جاف بسائق وبدون سائق .</a:t>
            </a:r>
          </a:p>
          <a:p>
            <a:pPr>
              <a:buFont typeface="Wingdings" panose="05000000000000000000" pitchFamily="2" charset="2"/>
              <a:buChar char="v"/>
            </a:pPr>
            <a:r>
              <a:rPr lang="ar-SA" sz="2000" b="1" dirty="0" smtClean="0">
                <a:solidFill>
                  <a:schemeClr val="accent5"/>
                </a:solidFill>
              </a:rPr>
              <a:t>نقل الطرود للعملاء .</a:t>
            </a:r>
          </a:p>
          <a:p>
            <a:pPr>
              <a:buFont typeface="Wingdings" panose="05000000000000000000" pitchFamily="2" charset="2"/>
              <a:buChar char="v"/>
            </a:pPr>
            <a:r>
              <a:rPr lang="ar-SA" sz="2000" b="1" dirty="0" smtClean="0">
                <a:solidFill>
                  <a:schemeClr val="accent5"/>
                </a:solidFill>
              </a:rPr>
              <a:t>نقل البضائع بين الفروع . </a:t>
            </a:r>
            <a:endParaRPr lang="ar-SA" sz="2000" b="1" dirty="0" smtClean="0">
              <a:solidFill>
                <a:schemeClr val="accent5"/>
              </a:solidFill>
            </a:endParaRPr>
          </a:p>
          <a:p>
            <a:pPr>
              <a:buFont typeface="Wingdings" panose="05000000000000000000" pitchFamily="2" charset="2"/>
              <a:buChar char="v"/>
            </a:pPr>
            <a:r>
              <a:rPr lang="ar-SA" sz="2000" b="1" dirty="0" smtClean="0">
                <a:solidFill>
                  <a:schemeClr val="accent5"/>
                </a:solidFill>
              </a:rPr>
              <a:t>عقود توصيل الطلبات داخل المدن .</a:t>
            </a:r>
            <a:endParaRPr lang="ar-SA" sz="2000" b="1" dirty="0" smtClean="0">
              <a:solidFill>
                <a:schemeClr val="accent5"/>
              </a:solidFill>
            </a:endParaRPr>
          </a:p>
          <a:p>
            <a:pPr marL="0" indent="0">
              <a:buFont typeface="Wingdings 3" charset="2"/>
              <a:buNone/>
            </a:pPr>
            <a:endParaRPr lang="ar-SA" sz="1200" b="1" dirty="0" smtClean="0"/>
          </a:p>
          <a:p>
            <a:pPr marL="685800" lvl="1">
              <a:buFont typeface="Arial" panose="020B0604020202020204" pitchFamily="34" charset="0"/>
              <a:buChar char="•"/>
            </a:pPr>
            <a:endParaRPr lang="ar-SA" sz="1200" b="1" dirty="0"/>
          </a:p>
        </p:txBody>
      </p:sp>
      <p:sp>
        <p:nvSpPr>
          <p:cNvPr id="7" name="عنصر نائب للنص 12"/>
          <p:cNvSpPr txBox="1">
            <a:spLocks/>
          </p:cNvSpPr>
          <p:nvPr/>
        </p:nvSpPr>
        <p:spPr>
          <a:xfrm>
            <a:off x="8493760" y="2655605"/>
            <a:ext cx="2174240" cy="57467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ar-SA" sz="2000" b="1" smtClean="0">
                <a:effectLst>
                  <a:outerShdw blurRad="38100" dist="38100" dir="2700000" algn="tl">
                    <a:srgbClr val="000000">
                      <a:alpha val="43137"/>
                    </a:srgbClr>
                  </a:outerShdw>
                </a:effectLst>
              </a:rPr>
              <a:t>النقل والمساندة</a:t>
            </a:r>
            <a:endParaRPr lang="ar-SA" b="1" dirty="0">
              <a:effectLst>
                <a:outerShdw blurRad="38100" dist="38100" dir="2700000" algn="tl">
                  <a:srgbClr val="000000">
                    <a:alpha val="43137"/>
                  </a:srgbClr>
                </a:outerShdw>
              </a:effectLst>
            </a:endParaRPr>
          </a:p>
        </p:txBody>
      </p:sp>
      <p:pic>
        <p:nvPicPr>
          <p:cNvPr id="3074" name="Picture 2" descr="نتيجة الصورة لـ فان هايس بضاعة تويوت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925" y="2295071"/>
            <a:ext cx="4692442" cy="1774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نتيجة الصورة لـ فان هايس بضاعة تويوت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1109" y="3977292"/>
            <a:ext cx="5503945" cy="236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81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مخصص 1">
      <a:dk1>
        <a:sysClr val="windowText" lastClr="000000"/>
      </a:dk1>
      <a:lt1>
        <a:sysClr val="window" lastClr="FFFFFF"/>
      </a:lt1>
      <a:dk2>
        <a:srgbClr val="3B3059"/>
      </a:dk2>
      <a:lt2>
        <a:srgbClr val="EBEBEB"/>
      </a:lt2>
      <a:accent1>
        <a:srgbClr val="B31166"/>
      </a:accent1>
      <a:accent2>
        <a:srgbClr val="860C4C"/>
      </a:accent2>
      <a:accent3>
        <a:srgbClr val="FFFFFF"/>
      </a:accent3>
      <a:accent4>
        <a:srgbClr val="D8D8D8"/>
      </a:accent4>
      <a:accent5>
        <a:srgbClr val="590832"/>
      </a:accent5>
      <a:accent6>
        <a:srgbClr val="F9C5E0"/>
      </a:accent6>
      <a:hlink>
        <a:srgbClr val="8F8F8F"/>
      </a:hlink>
      <a:folHlink>
        <a:srgbClr val="A5A5A5"/>
      </a:folHlink>
    </a:clrScheme>
    <a:fontScheme name="مجلس إدارة 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جلس إدارة 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20600</TotalTime>
  <Words>500</Words>
  <Application>Microsoft Office PowerPoint</Application>
  <PresentationFormat>ملء الشاشة</PresentationFormat>
  <Paragraphs>62</Paragraphs>
  <Slides>10</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10</vt:i4>
      </vt:variant>
    </vt:vector>
  </HeadingPairs>
  <TitlesOfParts>
    <vt:vector size="18" baseType="lpstr">
      <vt:lpstr>Arial</vt:lpstr>
      <vt:lpstr>Calibri</vt:lpstr>
      <vt:lpstr>Century Gothic</vt:lpstr>
      <vt:lpstr>inherit</vt:lpstr>
      <vt:lpstr>Times New Roman</vt:lpstr>
      <vt:lpstr>Wingdings</vt:lpstr>
      <vt:lpstr>Wingdings 3</vt:lpstr>
      <vt:lpstr>مجلس إدارة أيون</vt:lpstr>
      <vt:lpstr>رحلة النجاح 2007-2022 </vt:lpstr>
      <vt:lpstr>من نحن</vt:lpstr>
      <vt:lpstr>لماذا الناقل المعتمد</vt:lpstr>
      <vt:lpstr>لماذا الناقل المعتمد</vt:lpstr>
      <vt:lpstr>خدماتنا </vt:lpstr>
      <vt:lpstr>خدمات نقل الركاب</vt:lpstr>
      <vt:lpstr>خدمات نقل الركاب</vt:lpstr>
      <vt:lpstr>الخدمات اللوجستية</vt:lpstr>
      <vt:lpstr>النقل والمساندة</vt:lpstr>
      <vt:lpstr>شركة الناقل المعتمد الرياض - حي الملز - تقاطع صلاح الدين الأيوبي مع الظهران هاتف : 0114726280 تحويلة رقم : ( 105 ) alnaqelalmotamd@gmail.com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تقرير الناقل المعتمد</dc:title>
  <dc:creator>USER</dc:creator>
  <cp:lastModifiedBy>حساب Microsoft</cp:lastModifiedBy>
  <cp:revision>67</cp:revision>
  <cp:lastPrinted>2023-01-24T08:23:46Z</cp:lastPrinted>
  <dcterms:created xsi:type="dcterms:W3CDTF">2022-09-15T07:44:25Z</dcterms:created>
  <dcterms:modified xsi:type="dcterms:W3CDTF">2023-11-09T07:00:44Z</dcterms:modified>
</cp:coreProperties>
</file>